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20"/>
  </p:notesMasterIdLst>
  <p:sldIdLst>
    <p:sldId id="256" r:id="rId2"/>
    <p:sldId id="320" r:id="rId3"/>
    <p:sldId id="303" r:id="rId4"/>
    <p:sldId id="304" r:id="rId5"/>
    <p:sldId id="305" r:id="rId6"/>
    <p:sldId id="306" r:id="rId7"/>
    <p:sldId id="307" r:id="rId8"/>
    <p:sldId id="308" r:id="rId9"/>
    <p:sldId id="310" r:id="rId10"/>
    <p:sldId id="311" r:id="rId11"/>
    <p:sldId id="312" r:id="rId12"/>
    <p:sldId id="315" r:id="rId13"/>
    <p:sldId id="313" r:id="rId14"/>
    <p:sldId id="314" r:id="rId15"/>
    <p:sldId id="316" r:id="rId16"/>
    <p:sldId id="318" r:id="rId17"/>
    <p:sldId id="317" r:id="rId18"/>
    <p:sldId id="319" r:id="rId1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99"/>
    <a:srgbClr val="FFFFCC"/>
    <a:srgbClr val="003E00"/>
    <a:srgbClr val="005800"/>
    <a:srgbClr val="006600"/>
    <a:srgbClr val="33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p:scale>
          <a:sx n="66" d="100"/>
          <a:sy n="66"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DBA2746A-1164-475C-940E-4C3A52A8A7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B0CD9B"/>
          </a:solidFill>
          <a:ln w="9525">
            <a:noFill/>
            <a:miter lim="800000"/>
            <a:headEnd/>
            <a:tailEnd/>
          </a:ln>
          <a:effectLst/>
        </p:spPr>
        <p:txBody>
          <a:bodyPr wrap="none" anchor="ctr"/>
          <a:lstStyle/>
          <a:p>
            <a:pPr>
              <a:defRPr/>
            </a:pPr>
            <a:endParaRPr lang="en-US"/>
          </a:p>
        </p:txBody>
      </p:sp>
      <p:pic>
        <p:nvPicPr>
          <p:cNvPr id="5" name="Picture 3" descr="science pics"/>
          <p:cNvPicPr>
            <a:picLocks noChangeAspect="1" noChangeArrowheads="1"/>
          </p:cNvPicPr>
          <p:nvPr/>
        </p:nvPicPr>
        <p:blipFill>
          <a:blip r:embed="rId2" cstate="print"/>
          <a:srcRect/>
          <a:stretch>
            <a:fillRect/>
          </a:stretch>
        </p:blipFill>
        <p:spPr bwMode="auto">
          <a:xfrm>
            <a:off x="1295400" y="0"/>
            <a:ext cx="2051050" cy="6858000"/>
          </a:xfrm>
          <a:prstGeom prst="rect">
            <a:avLst/>
          </a:prstGeom>
          <a:noFill/>
          <a:ln w="9525">
            <a:noFill/>
            <a:miter lim="800000"/>
            <a:headEnd/>
            <a:tailEnd/>
          </a:ln>
        </p:spPr>
      </p:pic>
      <p:sp>
        <p:nvSpPr>
          <p:cNvPr id="6" name="Rectangle 4"/>
          <p:cNvSpPr>
            <a:spLocks noChangeArrowheads="1"/>
          </p:cNvSpPr>
          <p:nvPr/>
        </p:nvSpPr>
        <p:spPr bwMode="auto">
          <a:xfrm>
            <a:off x="0" y="0"/>
            <a:ext cx="3352800" cy="6858000"/>
          </a:xfrm>
          <a:prstGeom prst="rect">
            <a:avLst/>
          </a:prstGeom>
          <a:gradFill rotWithShape="1">
            <a:gsLst>
              <a:gs pos="0">
                <a:srgbClr val="85B064"/>
              </a:gs>
              <a:gs pos="100000">
                <a:srgbClr val="85B064">
                  <a:gamma/>
                  <a:shade val="46275"/>
                  <a:invGamma/>
                  <a:alpha val="0"/>
                </a:srgbClr>
              </a:gs>
            </a:gsLst>
            <a:lin ang="5400000" scaled="1"/>
          </a:gradFill>
          <a:ln w="9525">
            <a:noFill/>
            <a:miter lim="800000"/>
            <a:headEnd/>
            <a:tailEnd/>
          </a:ln>
          <a:effectLst/>
        </p:spPr>
        <p:txBody>
          <a:bodyPr wrap="none" anchor="ctr"/>
          <a:lstStyle/>
          <a:p>
            <a:pPr>
              <a:defRPr/>
            </a:pPr>
            <a:endParaRPr lang="en-US"/>
          </a:p>
        </p:txBody>
      </p:sp>
      <p:sp>
        <p:nvSpPr>
          <p:cNvPr id="20485" name="Rectangle 5"/>
          <p:cNvSpPr>
            <a:spLocks noGrp="1" noChangeArrowheads="1"/>
          </p:cNvSpPr>
          <p:nvPr>
            <p:ph type="ctrTitle"/>
          </p:nvPr>
        </p:nvSpPr>
        <p:spPr>
          <a:xfrm>
            <a:off x="3505200" y="457200"/>
            <a:ext cx="5181600" cy="3048000"/>
          </a:xfrm>
        </p:spPr>
        <p:txBody>
          <a:bodyPr/>
          <a:lstStyle>
            <a:lvl1pPr>
              <a:defRPr sz="4400">
                <a:solidFill>
                  <a:srgbClr val="445E30"/>
                </a:solidFill>
                <a:latin typeface="Arial Black" pitchFamily="34" charset="0"/>
              </a:defRPr>
            </a:lvl1pPr>
          </a:lstStyle>
          <a:p>
            <a:r>
              <a:rPr lang="en-US"/>
              <a:t>Click to edit Master title style</a:t>
            </a:r>
          </a:p>
        </p:txBody>
      </p:sp>
      <p:sp>
        <p:nvSpPr>
          <p:cNvPr id="20486" name="Rectangle 6"/>
          <p:cNvSpPr>
            <a:spLocks noGrp="1" noChangeArrowheads="1"/>
          </p:cNvSpPr>
          <p:nvPr>
            <p:ph type="subTitle" idx="1"/>
          </p:nvPr>
        </p:nvSpPr>
        <p:spPr>
          <a:xfrm>
            <a:off x="3505200" y="3505200"/>
            <a:ext cx="5181600" cy="2362200"/>
          </a:xfrm>
        </p:spPr>
        <p:txBody>
          <a:bodyPr/>
          <a:lstStyle>
            <a:lvl1pPr marL="0" indent="0">
              <a:buFont typeface="Wingdings" pitchFamily="2" charset="2"/>
              <a:buNone/>
              <a:defRPr>
                <a:solidFill>
                  <a:srgbClr val="618745"/>
                </a:solidFill>
              </a:defRPr>
            </a:lvl1pPr>
          </a:lstStyle>
          <a:p>
            <a:r>
              <a:rPr lang="en-US"/>
              <a:t>Click to edit Master subtitle style</a:t>
            </a:r>
          </a:p>
        </p:txBody>
      </p:sp>
      <p:sp>
        <p:nvSpPr>
          <p:cNvPr id="7"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71F6BF33-F958-4C0E-B338-39B7663330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E691B0C-4DD7-42DF-8D89-C0A733CD1F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1885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38"/>
            <a:ext cx="5505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7ED615C-B421-4017-A9A0-21850AC5B7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2CE0520-9B35-4675-8941-C52D4A4953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302BABB-51F3-4F88-8349-483F4C820D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C906D87-EB5C-4DB7-A6BB-BFE27185E7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5345111E-3E9E-47DE-BDD3-9965268DAA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BA588072-EBC4-4870-BC3D-FD51C77863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D3D5702C-2744-4527-A53C-78EA9D3781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B93DB93-4765-41FD-AA6A-B9E10F2ADD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61D47E1-05E6-41FA-BB69-C21A33EB79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0" y="3276600"/>
            <a:ext cx="1157288" cy="1752600"/>
          </a:xfrm>
          <a:prstGeom prst="rect">
            <a:avLst/>
          </a:prstGeom>
          <a:noFill/>
          <a:ln w="9525">
            <a:noFill/>
            <a:miter lim="800000"/>
            <a:headEnd/>
            <a:tailEnd/>
          </a:ln>
        </p:spPr>
      </p:pic>
      <p:pic>
        <p:nvPicPr>
          <p:cNvPr id="1027" name="Picture 3" descr="beaker"/>
          <p:cNvPicPr>
            <a:picLocks noChangeAspect="1" noChangeArrowheads="1"/>
          </p:cNvPicPr>
          <p:nvPr/>
        </p:nvPicPr>
        <p:blipFill>
          <a:blip r:embed="rId14" cstate="print"/>
          <a:srcRect/>
          <a:stretch>
            <a:fillRect/>
          </a:stretch>
        </p:blipFill>
        <p:spPr bwMode="auto">
          <a:xfrm>
            <a:off x="0" y="1676400"/>
            <a:ext cx="1141413" cy="1600200"/>
          </a:xfrm>
          <a:prstGeom prst="rect">
            <a:avLst/>
          </a:prstGeom>
          <a:noFill/>
          <a:ln w="9525">
            <a:noFill/>
            <a:miter lim="800000"/>
            <a:headEnd/>
            <a:tailEnd/>
          </a:ln>
        </p:spPr>
      </p:pic>
      <p:pic>
        <p:nvPicPr>
          <p:cNvPr id="1028" name="Picture 4" descr="microscope"/>
          <p:cNvPicPr>
            <a:picLocks noChangeAspect="1" noChangeArrowheads="1"/>
          </p:cNvPicPr>
          <p:nvPr/>
        </p:nvPicPr>
        <p:blipFill>
          <a:blip r:embed="rId15" cstate="print"/>
          <a:srcRect/>
          <a:stretch>
            <a:fillRect/>
          </a:stretch>
        </p:blipFill>
        <p:spPr bwMode="auto">
          <a:xfrm>
            <a:off x="0" y="0"/>
            <a:ext cx="1147763" cy="1676400"/>
          </a:xfrm>
          <a:prstGeom prst="rect">
            <a:avLst/>
          </a:prstGeom>
          <a:noFill/>
          <a:ln w="9525">
            <a:noFill/>
            <a:miter lim="800000"/>
            <a:headEnd/>
            <a:tailEnd/>
          </a:ln>
        </p:spPr>
      </p:pic>
      <p:sp>
        <p:nvSpPr>
          <p:cNvPr id="19461" name="Rectangle 5"/>
          <p:cNvSpPr>
            <a:spLocks noChangeArrowheads="1"/>
          </p:cNvSpPr>
          <p:nvPr/>
        </p:nvSpPr>
        <p:spPr bwMode="auto">
          <a:xfrm>
            <a:off x="0" y="0"/>
            <a:ext cx="1143000" cy="6858000"/>
          </a:xfrm>
          <a:prstGeom prst="rect">
            <a:avLst/>
          </a:prstGeom>
          <a:gradFill rotWithShape="1">
            <a:gsLst>
              <a:gs pos="0">
                <a:srgbClr val="85B064">
                  <a:alpha val="89999"/>
                </a:srgbClr>
              </a:gs>
              <a:gs pos="100000">
                <a:srgbClr val="85B064">
                  <a:gamma/>
                  <a:shade val="46275"/>
                  <a:invGamma/>
                  <a:alpha val="0"/>
                </a:srgbClr>
              </a:gs>
            </a:gsLst>
            <a:lin ang="5400000" scaled="1"/>
          </a:gradFill>
          <a:ln w="9525">
            <a:noFill/>
            <a:miter lim="800000"/>
            <a:headEnd/>
            <a:tailEnd/>
          </a:ln>
          <a:effectLst/>
        </p:spPr>
        <p:txBody>
          <a:bodyPr wrap="none" anchor="ctr"/>
          <a:lstStyle/>
          <a:p>
            <a:pPr>
              <a:defRPr/>
            </a:pPr>
            <a:endParaRPr lang="en-US"/>
          </a:p>
        </p:txBody>
      </p:sp>
      <p:sp>
        <p:nvSpPr>
          <p:cNvPr id="19462" name="Rectangle 6"/>
          <p:cNvSpPr>
            <a:spLocks noChangeArrowheads="1"/>
          </p:cNvSpPr>
          <p:nvPr/>
        </p:nvSpPr>
        <p:spPr bwMode="auto">
          <a:xfrm>
            <a:off x="0" y="0"/>
            <a:ext cx="1143000" cy="6858000"/>
          </a:xfrm>
          <a:prstGeom prst="rect">
            <a:avLst/>
          </a:prstGeom>
          <a:gradFill rotWithShape="1">
            <a:gsLst>
              <a:gs pos="0">
                <a:schemeClr val="bg1">
                  <a:alpha val="0"/>
                </a:schemeClr>
              </a:gs>
              <a:gs pos="100000">
                <a:srgbClr val="85B064"/>
              </a:gs>
            </a:gsLst>
            <a:lin ang="5400000" scaled="1"/>
          </a:gradFill>
          <a:ln w="9525">
            <a:noFill/>
            <a:miter lim="800000"/>
            <a:headEnd/>
            <a:tailEnd/>
          </a:ln>
          <a:effectLst/>
        </p:spPr>
        <p:txBody>
          <a:bodyPr wrap="none" anchor="ctr"/>
          <a:lstStyle/>
          <a:p>
            <a:pPr>
              <a:defRPr/>
            </a:pPr>
            <a:endParaRPr lang="en-US"/>
          </a:p>
        </p:txBody>
      </p:sp>
      <p:sp>
        <p:nvSpPr>
          <p:cNvPr id="19463" name="Rectangle 7"/>
          <p:cNvSpPr>
            <a:spLocks noChangeArrowheads="1"/>
          </p:cNvSpPr>
          <p:nvPr/>
        </p:nvSpPr>
        <p:spPr bwMode="auto">
          <a:xfrm>
            <a:off x="1066800" y="0"/>
            <a:ext cx="8077200" cy="6858000"/>
          </a:xfrm>
          <a:prstGeom prst="rect">
            <a:avLst/>
          </a:prstGeom>
          <a:solidFill>
            <a:srgbClr val="BFD6AE"/>
          </a:solidFill>
          <a:ln w="9525">
            <a:noFill/>
            <a:miter lim="800000"/>
            <a:headEnd/>
            <a:tailEnd/>
          </a:ln>
          <a:effectLst/>
        </p:spPr>
        <p:txBody>
          <a:bodyPr wrap="none" anchor="ctr"/>
          <a:lstStyle/>
          <a:p>
            <a:pPr>
              <a:defRPr/>
            </a:pPr>
            <a:endParaRPr lang="en-US"/>
          </a:p>
        </p:txBody>
      </p:sp>
      <p:sp>
        <p:nvSpPr>
          <p:cNvPr id="1032" name="Rectangle 8"/>
          <p:cNvSpPr>
            <a:spLocks noGrp="1" noChangeArrowheads="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1143000" y="16002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6" name="Rectangle 10"/>
          <p:cNvSpPr>
            <a:spLocks noGrp="1" noChangeArrowheads="1"/>
          </p:cNvSpPr>
          <p:nvPr>
            <p:ph type="dt" sz="half" idx="2"/>
          </p:nvPr>
        </p:nvSpPr>
        <p:spPr bwMode="auto">
          <a:xfrm>
            <a:off x="1066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9467" name="Rectangle 11"/>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9468"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C4B09A0-5038-44B5-AC07-DB90D6F59A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000" b="1">
          <a:solidFill>
            <a:srgbClr val="52723A"/>
          </a:solidFill>
          <a:latin typeface="+mj-lt"/>
          <a:ea typeface="+mj-ea"/>
          <a:cs typeface="+mj-cs"/>
        </a:defRPr>
      </a:lvl1pPr>
      <a:lvl2pPr algn="l" rtl="0" eaLnBrk="0" fontAlgn="base" hangingPunct="0">
        <a:spcBef>
          <a:spcPct val="0"/>
        </a:spcBef>
        <a:spcAft>
          <a:spcPct val="0"/>
        </a:spcAft>
        <a:defRPr sz="4000" b="1">
          <a:solidFill>
            <a:srgbClr val="52723A"/>
          </a:solidFill>
          <a:latin typeface="Arial" charset="0"/>
        </a:defRPr>
      </a:lvl2pPr>
      <a:lvl3pPr algn="l" rtl="0" eaLnBrk="0" fontAlgn="base" hangingPunct="0">
        <a:spcBef>
          <a:spcPct val="0"/>
        </a:spcBef>
        <a:spcAft>
          <a:spcPct val="0"/>
        </a:spcAft>
        <a:defRPr sz="4000" b="1">
          <a:solidFill>
            <a:srgbClr val="52723A"/>
          </a:solidFill>
          <a:latin typeface="Arial" charset="0"/>
        </a:defRPr>
      </a:lvl3pPr>
      <a:lvl4pPr algn="l" rtl="0" eaLnBrk="0" fontAlgn="base" hangingPunct="0">
        <a:spcBef>
          <a:spcPct val="0"/>
        </a:spcBef>
        <a:spcAft>
          <a:spcPct val="0"/>
        </a:spcAft>
        <a:defRPr sz="4000" b="1">
          <a:solidFill>
            <a:srgbClr val="52723A"/>
          </a:solidFill>
          <a:latin typeface="Arial" charset="0"/>
        </a:defRPr>
      </a:lvl4pPr>
      <a:lvl5pPr algn="l" rtl="0" eaLnBrk="0" fontAlgn="base" hangingPunct="0">
        <a:spcBef>
          <a:spcPct val="0"/>
        </a:spcBef>
        <a:spcAft>
          <a:spcPct val="0"/>
        </a:spcAft>
        <a:defRPr sz="4000" b="1">
          <a:solidFill>
            <a:srgbClr val="52723A"/>
          </a:solidFill>
          <a:latin typeface="Arial" charset="0"/>
        </a:defRPr>
      </a:lvl5pPr>
      <a:lvl6pPr marL="457200" algn="l" rtl="0" fontAlgn="base">
        <a:spcBef>
          <a:spcPct val="0"/>
        </a:spcBef>
        <a:spcAft>
          <a:spcPct val="0"/>
        </a:spcAft>
        <a:defRPr sz="4000" b="1">
          <a:solidFill>
            <a:srgbClr val="52723A"/>
          </a:solidFill>
          <a:latin typeface="Arial" charset="0"/>
        </a:defRPr>
      </a:lvl6pPr>
      <a:lvl7pPr marL="914400" algn="l" rtl="0" fontAlgn="base">
        <a:spcBef>
          <a:spcPct val="0"/>
        </a:spcBef>
        <a:spcAft>
          <a:spcPct val="0"/>
        </a:spcAft>
        <a:defRPr sz="4000" b="1">
          <a:solidFill>
            <a:srgbClr val="52723A"/>
          </a:solidFill>
          <a:latin typeface="Arial" charset="0"/>
        </a:defRPr>
      </a:lvl7pPr>
      <a:lvl8pPr marL="1371600" algn="l" rtl="0" fontAlgn="base">
        <a:spcBef>
          <a:spcPct val="0"/>
        </a:spcBef>
        <a:spcAft>
          <a:spcPct val="0"/>
        </a:spcAft>
        <a:defRPr sz="4000" b="1">
          <a:solidFill>
            <a:srgbClr val="52723A"/>
          </a:solidFill>
          <a:latin typeface="Arial" charset="0"/>
        </a:defRPr>
      </a:lvl8pPr>
      <a:lvl9pPr marL="1828800" algn="l" rtl="0" fontAlgn="base">
        <a:spcBef>
          <a:spcPct val="0"/>
        </a:spcBef>
        <a:spcAft>
          <a:spcPct val="0"/>
        </a:spcAft>
        <a:defRPr sz="4000" b="1">
          <a:solidFill>
            <a:srgbClr val="52723A"/>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445E3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445E30"/>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445E30"/>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445E30"/>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445E30"/>
          </a:solidFill>
          <a:latin typeface="+mn-lt"/>
        </a:defRPr>
      </a:lvl5pPr>
      <a:lvl6pPr marL="2514600" indent="-228600" algn="l" rtl="0" fontAlgn="base">
        <a:spcBef>
          <a:spcPct val="20000"/>
        </a:spcBef>
        <a:spcAft>
          <a:spcPct val="0"/>
        </a:spcAft>
        <a:buFont typeface="Wingdings" pitchFamily="2" charset="2"/>
        <a:buChar char="§"/>
        <a:defRPr sz="2000">
          <a:solidFill>
            <a:srgbClr val="445E30"/>
          </a:solidFill>
          <a:latin typeface="+mn-lt"/>
        </a:defRPr>
      </a:lvl6pPr>
      <a:lvl7pPr marL="2971800" indent="-228600" algn="l" rtl="0" fontAlgn="base">
        <a:spcBef>
          <a:spcPct val="20000"/>
        </a:spcBef>
        <a:spcAft>
          <a:spcPct val="0"/>
        </a:spcAft>
        <a:buFont typeface="Wingdings" pitchFamily="2" charset="2"/>
        <a:buChar char="§"/>
        <a:defRPr sz="2000">
          <a:solidFill>
            <a:srgbClr val="445E30"/>
          </a:solidFill>
          <a:latin typeface="+mn-lt"/>
        </a:defRPr>
      </a:lvl7pPr>
      <a:lvl8pPr marL="3429000" indent="-228600" algn="l" rtl="0" fontAlgn="base">
        <a:spcBef>
          <a:spcPct val="20000"/>
        </a:spcBef>
        <a:spcAft>
          <a:spcPct val="0"/>
        </a:spcAft>
        <a:buFont typeface="Wingdings" pitchFamily="2" charset="2"/>
        <a:buChar char="§"/>
        <a:defRPr sz="2000">
          <a:solidFill>
            <a:srgbClr val="445E30"/>
          </a:solidFill>
          <a:latin typeface="+mn-lt"/>
        </a:defRPr>
      </a:lvl8pPr>
      <a:lvl9pPr marL="3886200" indent="-228600" algn="l" rtl="0" fontAlgn="base">
        <a:spcBef>
          <a:spcPct val="20000"/>
        </a:spcBef>
        <a:spcAft>
          <a:spcPct val="0"/>
        </a:spcAft>
        <a:buFont typeface="Wingdings" pitchFamily="2" charset="2"/>
        <a:buChar char="§"/>
        <a:defRPr sz="2000">
          <a:solidFill>
            <a:srgbClr val="445E3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0" y="533400"/>
            <a:ext cx="5486400" cy="762000"/>
          </a:xfrm>
        </p:spPr>
        <p:txBody>
          <a:bodyPr/>
          <a:lstStyle/>
          <a:p>
            <a:pPr eaLnBrk="1" hangingPunct="1"/>
            <a:r>
              <a:rPr lang="en-US" sz="3200" smtClean="0">
                <a:solidFill>
                  <a:srgbClr val="800000"/>
                </a:solidFill>
                <a:latin typeface="Century Gothic" pitchFamily="34" charset="0"/>
              </a:rPr>
              <a:t>Tinjauan Filosofik Ilmu Pengetahuan </a:t>
            </a:r>
          </a:p>
        </p:txBody>
      </p:sp>
      <p:sp>
        <p:nvSpPr>
          <p:cNvPr id="3075" name="Rectangle 3"/>
          <p:cNvSpPr>
            <a:spLocks noGrp="1" noChangeArrowheads="1"/>
          </p:cNvSpPr>
          <p:nvPr>
            <p:ph type="subTitle" idx="1"/>
          </p:nvPr>
        </p:nvSpPr>
        <p:spPr>
          <a:xfrm>
            <a:off x="3448050" y="4267200"/>
            <a:ext cx="5181600" cy="1752600"/>
          </a:xfrm>
        </p:spPr>
        <p:txBody>
          <a:bodyPr/>
          <a:lstStyle/>
          <a:p>
            <a:pPr eaLnBrk="1" hangingPunct="1">
              <a:lnSpc>
                <a:spcPct val="80000"/>
              </a:lnSpc>
            </a:pPr>
            <a:r>
              <a:rPr lang="en-US" sz="2000" b="1" smtClean="0">
                <a:solidFill>
                  <a:srgbClr val="800000"/>
                </a:solidFill>
                <a:latin typeface="Century Gothic" pitchFamily="34" charset="0"/>
              </a:rPr>
              <a:t>oleh</a:t>
            </a:r>
          </a:p>
          <a:p>
            <a:pPr eaLnBrk="1" hangingPunct="1">
              <a:lnSpc>
                <a:spcPct val="80000"/>
              </a:lnSpc>
            </a:pPr>
            <a:r>
              <a:rPr lang="en-US" sz="2000" b="1" smtClean="0">
                <a:solidFill>
                  <a:srgbClr val="800000"/>
                </a:solidFill>
                <a:latin typeface="Century Gothic" pitchFamily="34" charset="0"/>
              </a:rPr>
              <a:t>Ishafit </a:t>
            </a:r>
          </a:p>
          <a:p>
            <a:pPr eaLnBrk="1" hangingPunct="1">
              <a:lnSpc>
                <a:spcPct val="80000"/>
              </a:lnSpc>
            </a:pPr>
            <a:r>
              <a:rPr lang="en-US" sz="2000" b="1" smtClean="0">
                <a:solidFill>
                  <a:srgbClr val="003E00"/>
                </a:solidFill>
                <a:latin typeface="Century Gothic" pitchFamily="34" charset="0"/>
              </a:rPr>
              <a:t>hafit@uad.ac.id</a:t>
            </a:r>
          </a:p>
          <a:p>
            <a:pPr eaLnBrk="1" hangingPunct="1">
              <a:lnSpc>
                <a:spcPct val="80000"/>
              </a:lnSpc>
            </a:pPr>
            <a:r>
              <a:rPr lang="en-US" sz="2000" b="1" smtClean="0">
                <a:solidFill>
                  <a:srgbClr val="800000"/>
                </a:solidFill>
                <a:latin typeface="Century Gothic" pitchFamily="34" charset="0"/>
              </a:rPr>
              <a:t>PROGRAM STUDI PENDIDIKAN FISIKA</a:t>
            </a:r>
          </a:p>
          <a:p>
            <a:pPr eaLnBrk="1" hangingPunct="1">
              <a:lnSpc>
                <a:spcPct val="80000"/>
              </a:lnSpc>
            </a:pPr>
            <a:r>
              <a:rPr lang="en-US" sz="2000" b="1" smtClean="0">
                <a:solidFill>
                  <a:srgbClr val="800000"/>
                </a:solidFill>
                <a:latin typeface="Century Gothic" pitchFamily="34" charset="0"/>
              </a:rPr>
              <a:t>UNIVERSITAS AHMAD DAHLAN</a:t>
            </a:r>
          </a:p>
          <a:p>
            <a:pPr eaLnBrk="1" hangingPunct="1">
              <a:lnSpc>
                <a:spcPct val="80000"/>
              </a:lnSpc>
            </a:pPr>
            <a:r>
              <a:rPr lang="en-US" sz="2000" b="1" smtClean="0">
                <a:solidFill>
                  <a:srgbClr val="800000"/>
                </a:solidFill>
                <a:latin typeface="Century Gothic" pitchFamily="34" charset="0"/>
              </a:rPr>
              <a:t>2007</a:t>
            </a:r>
            <a:r>
              <a:rPr lang="id-ID" sz="2000" b="1" smtClean="0">
                <a:solidFill>
                  <a:srgbClr val="800000"/>
                </a:solidFill>
                <a:latin typeface="Century Gothic" pitchFamily="34" charset="0"/>
              </a:rPr>
              <a:t>, 2015</a:t>
            </a:r>
            <a:endParaRPr lang="en-US" sz="2000" b="1" smtClean="0">
              <a:solidFill>
                <a:srgbClr val="800000"/>
              </a:solidFill>
              <a:latin typeface="Century Gothic" pitchFamily="34" charset="0"/>
            </a:endParaRPr>
          </a:p>
        </p:txBody>
      </p:sp>
      <p:pic>
        <p:nvPicPr>
          <p:cNvPr id="3076" name="Picture 5"/>
          <p:cNvPicPr>
            <a:picLocks noChangeAspect="1" noChangeArrowheads="1"/>
          </p:cNvPicPr>
          <p:nvPr/>
        </p:nvPicPr>
        <p:blipFill>
          <a:blip r:embed="rId2" cstate="print"/>
          <a:srcRect/>
          <a:stretch>
            <a:fillRect/>
          </a:stretch>
        </p:blipFill>
        <p:spPr bwMode="auto">
          <a:xfrm>
            <a:off x="3576638" y="2209800"/>
            <a:ext cx="1358900"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143000" y="533400"/>
            <a:ext cx="7543800" cy="4525963"/>
          </a:xfrm>
        </p:spPr>
        <p:txBody>
          <a:bodyPr/>
          <a:lstStyle/>
          <a:p>
            <a:pPr algn="just" eaLnBrk="1" hangingPunct="1">
              <a:lnSpc>
                <a:spcPct val="80000"/>
              </a:lnSpc>
            </a:pPr>
            <a:r>
              <a:rPr lang="en-US" sz="2400" smtClean="0">
                <a:solidFill>
                  <a:srgbClr val="003E00"/>
                </a:solidFill>
              </a:rPr>
              <a:t>Dahulu kala tinggallah seorang pertapa di  sebuah  pantai. Pertapa itu dengan tekun mengamati pasang lautan dengan jalan mengukur  waktu  dan  besar  perbedaan  antara  pasang naik dan pasang surut, dengan sabar mentabulasikan  catatan-catatannya.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Ia  menemukan  bahwa  pasang  bekerja   seperti bekerjanya sebuah jam. Jangka waktu antara  dua  pasang naik ditemukan berkisar 12 jam 26 menit.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Perbedaan dari  air surut ke air pasang ternyata bervariasi  secara  sistematis, mejadi lebih besar pada sutu minggu dan menjadi lebih  kecil pada minggi berikutnya, dan seluruh variasi ini  berlangsung dalam waktu 14 hari.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1219200" y="731838"/>
            <a:ext cx="7543800" cy="5287962"/>
          </a:xfrm>
          <a:noFill/>
        </p:spPr>
        <p:txBody>
          <a:bodyPr/>
          <a:lstStyle/>
          <a:p>
            <a:pPr algn="just" eaLnBrk="1" hangingPunct="1">
              <a:lnSpc>
                <a:spcPct val="80000"/>
              </a:lnSpc>
            </a:pPr>
            <a:r>
              <a:rPr lang="en-US" sz="2400" smtClean="0">
                <a:solidFill>
                  <a:srgbClr val="003E00"/>
                </a:solidFill>
              </a:rPr>
              <a:t>Lebih istimewa lagi, pasang-pasang naik memperlihatkan  perbedaan  yang  bergiliran,  di  mana  jika mereka diberi nomor secara berurutan, nomor genap akan lebih kuat dari nomor ganjil selama dua minggu  pertama.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Kemudian nomor ganjil bertukar  menjadi  lebih  kuat  daripada  nomor genap selama 2 minggu berikutnya, dan seluruh pengertian ini memakan waktu 28 hari.</a:t>
            </a:r>
          </a:p>
          <a:p>
            <a:pPr algn="just" eaLnBrk="1" hangingPunct="1">
              <a:lnSpc>
                <a:spcPct val="80000"/>
              </a:lnSpc>
              <a:buFont typeface="Wingdings" pitchFamily="2" charset="2"/>
              <a:buNone/>
            </a:pPr>
            <a:endParaRPr lang="en-US" sz="2400" smtClean="0">
              <a:solidFill>
                <a:srgbClr val="003E00"/>
              </a:solidFill>
            </a:endParaRPr>
          </a:p>
          <a:p>
            <a:pPr algn="just" eaLnBrk="1" hangingPunct="1">
              <a:lnSpc>
                <a:spcPct val="80000"/>
              </a:lnSpc>
            </a:pPr>
            <a:r>
              <a:rPr lang="en-US" sz="2400" smtClean="0">
                <a:solidFill>
                  <a:srgbClr val="003E00"/>
                </a:solidFill>
              </a:rPr>
              <a:t>Pertapa pertama itu  bermaksud  untuk memperluas pengamatannya, lalu  ia  memutuskan  untuk  pergi melintasi daratan menuju ke lautan lainnya dan  memperlajari apakah pasang-pasang di sana juga berlaku serupa.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219200" y="533400"/>
            <a:ext cx="7543800" cy="5943600"/>
          </a:xfrm>
        </p:spPr>
        <p:txBody>
          <a:bodyPr/>
          <a:lstStyle/>
          <a:p>
            <a:pPr algn="just" eaLnBrk="1" hangingPunct="1">
              <a:lnSpc>
                <a:spcPct val="80000"/>
              </a:lnSpc>
            </a:pPr>
            <a:r>
              <a:rPr lang="en-US" sz="2400" smtClean="0">
                <a:solidFill>
                  <a:srgbClr val="003E00"/>
                </a:solidFill>
              </a:rPr>
              <a:t>Dalam waktu yang bersamaan, tetapi jauh ditengah sebuah gurun besar, terdapat seorang pertapa lainnya  yang  tinggal di dalam sebuah gua. Dia sedang tenggelam dalam berfikir  di mana satu masalah khusus menyita seluruh fikirannya.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Pengetahuan yang dipunyainya  tentang  hukum  gaya  berat  Newton menyebabkan dia bertanya pada dirinya  sendiri:  Apakah  ada akibat-akibat  lain  yang  mungkin  ditimbulkan  di  samping berputarnya planit-planit mengelilingi matahari  dan  bulan-bulan  mengelilingi  planit-planitnya?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Pada   akhirnya   ia berhasil meyakinkan dirinya bahwa jika bumi dan bulan berada dalam situasi yang saling tarik menarik,  maka  bulan  harus menghasilkan suatu sistem yang berupa kekutan  yang  bekerja terhadap kerak bumi.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219200" y="228600"/>
            <a:ext cx="7543800" cy="6400800"/>
          </a:xfrm>
        </p:spPr>
        <p:txBody>
          <a:bodyPr/>
          <a:lstStyle/>
          <a:p>
            <a:pPr algn="just" eaLnBrk="1" hangingPunct="1">
              <a:lnSpc>
                <a:spcPct val="80000"/>
              </a:lnSpc>
            </a:pPr>
            <a:r>
              <a:rPr lang="en-US" sz="2400" smtClean="0">
                <a:solidFill>
                  <a:srgbClr val="003E00"/>
                </a:solidFill>
              </a:rPr>
              <a:t>Sistem tersebut  yang  disebut  sebagai kekuatan deformasi bumi harus mempunyai kecenderungan  untuk naik pada  permukaan  bumi  yang  berdekatan  dengan  bulan. Perputaran akan menyebabkan  kenaikan  tersebut  berlangsung dua kali dalam sehari atau tiap 12 jam 26 menit.</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Di  samping itu  terdapat  kekuatan  lain  yang  disebabkan  daya  tarik matahari, di mana kekuatan ini  bila  bergabung  daya  tarik bulan akan menyebabkan naik  turunnya  daya  deformasi  bumi tiap 14 hari. Demikian juga, karena bulan  berada  disebelah utara katulistiwa kemudian bergeser ke sebelah selatan dalam waktu yang sama, maka keadaan ini menyebabkan daya deformasi bumi  akan  bervariasi  28  hari.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Kiranya  masih   terdapat berbagai kecenderungan lainnya di  samping  apa  yang  telah disebutkan yang mempunyai daur  waktu  yang  lebih  panjang.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219200" y="762000"/>
            <a:ext cx="7543800" cy="5486400"/>
          </a:xfrm>
        </p:spPr>
        <p:txBody>
          <a:bodyPr/>
          <a:lstStyle/>
          <a:p>
            <a:pPr algn="just" eaLnBrk="1" hangingPunct="1">
              <a:lnSpc>
                <a:spcPct val="80000"/>
              </a:lnSpc>
            </a:pPr>
            <a:r>
              <a:rPr lang="en-US" sz="2400" smtClean="0">
                <a:solidFill>
                  <a:srgbClr val="003E00"/>
                </a:solidFill>
              </a:rPr>
              <a:t>Selanjutnya perhitungan dia  menunjukkan  bahwa  semua  daya deformasi tersebut tidak mempunyai kekuatan yang cukup untuk mengubah bentuk kerak bumi.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"Andaikata  beberapa  bagian  dari permukaan bumi terendam oleh air", pikir dia, "maka kekuatan deformasi ini akan menyebabkan air tersebut  naik  turun  12 jam 26 menit dengan  variasi  tiap  14  hari  dan  perbedaan bergantian  tipa  28  hari".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Didorong  oleh  hasrat   ingin membuktikan  kesimpulan  ini,  seandainya  memang   terdapat permukaan bumi  yang  diliputi  air,  maka  berangkatlah  ia ketempat lain.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122238"/>
            <a:ext cx="7543800" cy="715962"/>
          </a:xfrm>
        </p:spPr>
        <p:txBody>
          <a:bodyPr/>
          <a:lstStyle/>
          <a:p>
            <a:pPr eaLnBrk="1" hangingPunct="1"/>
            <a:r>
              <a:rPr lang="en-US" sz="3200" smtClean="0">
                <a:solidFill>
                  <a:srgbClr val="800000"/>
                </a:solidFill>
              </a:rPr>
              <a:t>Pengamatan, Penemuan dan Deduksi</a:t>
            </a:r>
          </a:p>
        </p:txBody>
      </p:sp>
      <p:sp>
        <p:nvSpPr>
          <p:cNvPr id="17411" name="Rectangle 3"/>
          <p:cNvSpPr>
            <a:spLocks noGrp="1" noChangeArrowheads="1"/>
          </p:cNvSpPr>
          <p:nvPr>
            <p:ph type="body" idx="1"/>
          </p:nvPr>
        </p:nvSpPr>
        <p:spPr>
          <a:xfrm>
            <a:off x="1219200" y="914400"/>
            <a:ext cx="7543800" cy="5715000"/>
          </a:xfrm>
        </p:spPr>
        <p:txBody>
          <a:bodyPr/>
          <a:lstStyle/>
          <a:p>
            <a:pPr algn="just" eaLnBrk="1" hangingPunct="1">
              <a:lnSpc>
                <a:spcPct val="80000"/>
              </a:lnSpc>
            </a:pPr>
            <a:r>
              <a:rPr lang="en-US" sz="2400" smtClean="0">
                <a:solidFill>
                  <a:srgbClr val="003E00"/>
                </a:solidFill>
              </a:rPr>
              <a:t>Kebetulan  sekali  di   sebuah   persinggahan   kafilah bertemulah pertapa pertama dengan seorang penemu. Orang  itu bukanlah  penemu  barang  atau  mesin-mesin  namun   penemu hipotesis,   teori   dan   penjelasan.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Lalu si pertapa menceritakan  kepadanya  tentang  hasil  pengamatannya,  dan setelah itu ia bertanya, "Apakah menurut anggapan anda yang menyebab-kannya?".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Si  penemu  itu  termenung  sejenak   dan kemudi-an berkata, "Mungkin pasang itu disebabkan karena bumi bernafas perlahan-lahan. Atau, sejauh seperti apa yang  anda katakan bahwa pasang bervariasi tiap 12 jam 26 menit,  yakni dua kali dalam sehari, hal itu kemungkinan  disebabkan  oleh bulan".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219200" y="304800"/>
            <a:ext cx="7543800" cy="6172200"/>
          </a:xfrm>
        </p:spPr>
        <p:txBody>
          <a:bodyPr/>
          <a:lstStyle/>
          <a:p>
            <a:pPr algn="just" eaLnBrk="1" hangingPunct="1">
              <a:lnSpc>
                <a:spcPct val="80000"/>
              </a:lnSpc>
            </a:pPr>
            <a:r>
              <a:rPr lang="en-US" sz="2400" smtClean="0">
                <a:solidFill>
                  <a:srgbClr val="003E00"/>
                </a:solidFill>
              </a:rPr>
              <a:t>"Bagaimana mungkin? Bukankah bulan terletak sangat jauh dari bumi? Dan mengapa harus terdapa dua pasang  dalam  satu hari? tanya si pertapa. Tidak lama kemudian masuklah pertama kedua dan bertanya kepada mereka, "Dapatkah anda  menceriterakan  kepada  saya, apakah terdapat daerah di  bumi  kita  yang  sebagain  besar terendam air?"</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"Memang ada" jawab pertapa pertama "itu disebut lautan. Kebetulan saya tinggal di pantainya di mana  saya  mengamati pasang.  Sebenarnya  kami  sedang  membicarakan  kemungkinan sebab-sebab terjadinya pasang tersebut".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Si penemu  lalu  mengulangi  pendapatnya  bahwa  pasang tersebut mungkin disebabkan  oleh  nafas  bumi,  atau  lebih mungkin lagi, disebabkan oleh bulan.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219200" y="609600"/>
            <a:ext cx="7543800" cy="5486400"/>
          </a:xfrm>
        </p:spPr>
        <p:txBody>
          <a:bodyPr/>
          <a:lstStyle/>
          <a:p>
            <a:pPr algn="just" eaLnBrk="1" hangingPunct="1">
              <a:lnSpc>
                <a:spcPct val="80000"/>
              </a:lnSpc>
            </a:pPr>
            <a:r>
              <a:rPr lang="en-US" sz="2400" smtClean="0">
                <a:solidFill>
                  <a:srgbClr val="003E00"/>
                </a:solidFill>
              </a:rPr>
              <a:t>Si pertapa  kedua  berteriak  kegirangan.  "Saya  dapat menjelaskan gejala itu bila memang  pasang  disebabkan  oleh bulan.   Pertama-tama   bulan   harus   menyebabkan   pasang disebabkan oleh gaya tariknya.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Karena  bumi  berputar  pada porosnya maka tiap titik di permukaan bumi  cenderung  untuk naik dua kali dalam sehari. Dan  bukan  itu  saja,  pengaruh metahari akan menyebabkan  pasang  itu  menjadi  lebih  kuat setiap 14 hari, perbedaan yang bergiliran tiap 28 hari".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"Memang demikian",  jawab  pertama  pertama  keheranan, "tetapi bagaimana Anda bisa mengetahui semua itu  bila  Anda belum pernah melihat lautan". </a:t>
            </a:r>
          </a:p>
          <a:p>
            <a:pPr algn="just" eaLnBrk="1" hangingPunct="1">
              <a:lnSpc>
                <a:spcPct val="80000"/>
              </a:lnSpc>
              <a:buFont typeface="Wingdings" pitchFamily="2" charset="2"/>
              <a:buNone/>
            </a:pPr>
            <a:endParaRPr lang="en-US" sz="2400" smtClean="0">
              <a:solidFill>
                <a:srgbClr val="003E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noChangeAspect="1"/>
          </p:cNvGrpSpPr>
          <p:nvPr/>
        </p:nvGrpSpPr>
        <p:grpSpPr bwMode="auto">
          <a:xfrm>
            <a:off x="1331913" y="163513"/>
            <a:ext cx="6840537" cy="6694487"/>
            <a:chOff x="2433" y="1552"/>
            <a:chExt cx="7879" cy="8640"/>
          </a:xfrm>
        </p:grpSpPr>
        <p:sp>
          <p:nvSpPr>
            <p:cNvPr id="20483" name="AutoShape 5"/>
            <p:cNvSpPr>
              <a:spLocks noChangeAspect="1" noChangeArrowheads="1"/>
            </p:cNvSpPr>
            <p:nvPr/>
          </p:nvSpPr>
          <p:spPr bwMode="auto">
            <a:xfrm>
              <a:off x="2433" y="1552"/>
              <a:ext cx="7879" cy="8640"/>
            </a:xfrm>
            <a:prstGeom prst="rect">
              <a:avLst/>
            </a:prstGeom>
            <a:noFill/>
            <a:ln w="9525">
              <a:noFill/>
              <a:miter lim="800000"/>
              <a:headEnd/>
              <a:tailEnd/>
            </a:ln>
          </p:spPr>
          <p:txBody>
            <a:bodyPr/>
            <a:lstStyle/>
            <a:p>
              <a:pPr eaLnBrk="0" hangingPunct="0"/>
              <a:endParaRPr lang="id-ID" b="0">
                <a:solidFill>
                  <a:srgbClr val="003399"/>
                </a:solidFill>
              </a:endParaRPr>
            </a:p>
          </p:txBody>
        </p:sp>
        <p:sp>
          <p:nvSpPr>
            <p:cNvPr id="83974" name="Rectangle 6"/>
            <p:cNvSpPr>
              <a:spLocks noChangeArrowheads="1"/>
            </p:cNvSpPr>
            <p:nvPr/>
          </p:nvSpPr>
          <p:spPr bwMode="auto">
            <a:xfrm>
              <a:off x="4335" y="1552"/>
              <a:ext cx="3396" cy="674"/>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1</a:t>
              </a:r>
            </a:p>
            <a:p>
              <a:pPr algn="ctr">
                <a:defRPr/>
              </a:pPr>
              <a:r>
                <a:rPr lang="en-US" sz="1400" b="0">
                  <a:solidFill>
                    <a:srgbClr val="003399"/>
                  </a:solidFill>
                  <a:latin typeface="Arial Black" pitchFamily="34" charset="0"/>
                </a:rPr>
                <a:t>Memilih masalah</a:t>
              </a:r>
              <a:endParaRPr lang="en-US" sz="2400" b="0">
                <a:solidFill>
                  <a:srgbClr val="003399"/>
                </a:solidFill>
                <a:latin typeface="Tahoma" pitchFamily="34" charset="0"/>
              </a:endParaRPr>
            </a:p>
          </p:txBody>
        </p:sp>
        <p:sp>
          <p:nvSpPr>
            <p:cNvPr id="83975" name="Rectangle 7"/>
            <p:cNvSpPr>
              <a:spLocks noChangeArrowheads="1"/>
            </p:cNvSpPr>
            <p:nvPr/>
          </p:nvSpPr>
          <p:spPr bwMode="auto">
            <a:xfrm>
              <a:off x="4335" y="2361"/>
              <a:ext cx="3396" cy="676"/>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2</a:t>
              </a:r>
            </a:p>
            <a:p>
              <a:pPr algn="ctr">
                <a:defRPr/>
              </a:pPr>
              <a:r>
                <a:rPr lang="en-US" sz="1400" b="0">
                  <a:solidFill>
                    <a:srgbClr val="003399"/>
                  </a:solidFill>
                  <a:latin typeface="Arial Black" pitchFamily="34" charset="0"/>
                </a:rPr>
                <a:t>Studi pendahuluan</a:t>
              </a:r>
              <a:endParaRPr lang="en-US" sz="2400" b="0">
                <a:solidFill>
                  <a:srgbClr val="003399"/>
                </a:solidFill>
                <a:latin typeface="Tahoma" pitchFamily="34" charset="0"/>
              </a:endParaRPr>
            </a:p>
          </p:txBody>
        </p:sp>
        <p:sp>
          <p:nvSpPr>
            <p:cNvPr id="83976" name="Rectangle 8"/>
            <p:cNvSpPr>
              <a:spLocks noChangeArrowheads="1"/>
            </p:cNvSpPr>
            <p:nvPr/>
          </p:nvSpPr>
          <p:spPr bwMode="auto">
            <a:xfrm>
              <a:off x="4335" y="3173"/>
              <a:ext cx="3396" cy="674"/>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3</a:t>
              </a:r>
            </a:p>
            <a:p>
              <a:pPr algn="ctr">
                <a:defRPr/>
              </a:pPr>
              <a:r>
                <a:rPr lang="en-US" sz="1400" b="0">
                  <a:solidFill>
                    <a:srgbClr val="003399"/>
                  </a:solidFill>
                  <a:latin typeface="Arial Black" pitchFamily="34" charset="0"/>
                </a:rPr>
                <a:t>Merumuskan masalah</a:t>
              </a:r>
              <a:endParaRPr lang="en-US" sz="2400" b="0">
                <a:solidFill>
                  <a:srgbClr val="003399"/>
                </a:solidFill>
                <a:latin typeface="Tahoma" pitchFamily="34" charset="0"/>
              </a:endParaRPr>
            </a:p>
          </p:txBody>
        </p:sp>
        <p:sp>
          <p:nvSpPr>
            <p:cNvPr id="83977" name="Rectangle 9"/>
            <p:cNvSpPr>
              <a:spLocks noChangeArrowheads="1"/>
            </p:cNvSpPr>
            <p:nvPr/>
          </p:nvSpPr>
          <p:spPr bwMode="auto">
            <a:xfrm>
              <a:off x="3792" y="3982"/>
              <a:ext cx="4485" cy="674"/>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200" b="0" dirty="0" err="1">
                  <a:solidFill>
                    <a:schemeClr val="accent2">
                      <a:lumMod val="75000"/>
                    </a:schemeClr>
                  </a:solidFill>
                  <a:latin typeface="Arial Black" pitchFamily="34" charset="0"/>
                </a:rPr>
                <a:t>Langkah</a:t>
              </a:r>
              <a:r>
                <a:rPr lang="en-US" sz="1200" b="0" dirty="0">
                  <a:solidFill>
                    <a:schemeClr val="accent2">
                      <a:lumMod val="75000"/>
                    </a:schemeClr>
                  </a:solidFill>
                  <a:latin typeface="Arial Black" pitchFamily="34" charset="0"/>
                </a:rPr>
                <a:t> 4</a:t>
              </a:r>
            </a:p>
            <a:p>
              <a:pPr algn="ctr">
                <a:defRPr/>
              </a:pPr>
              <a:r>
                <a:rPr lang="en-US" sz="1200" b="0" dirty="0" err="1">
                  <a:solidFill>
                    <a:schemeClr val="accent2">
                      <a:lumMod val="75000"/>
                    </a:schemeClr>
                  </a:solidFill>
                  <a:latin typeface="Arial Black" pitchFamily="34" charset="0"/>
                </a:rPr>
                <a:t>Merumuskan</a:t>
              </a:r>
              <a:r>
                <a:rPr lang="en-US" sz="1200" b="0" dirty="0">
                  <a:solidFill>
                    <a:schemeClr val="accent2">
                      <a:lumMod val="75000"/>
                    </a:schemeClr>
                  </a:solidFill>
                  <a:latin typeface="Arial Black" pitchFamily="34" charset="0"/>
                </a:rPr>
                <a:t> </a:t>
              </a:r>
              <a:r>
                <a:rPr lang="en-US" sz="1200" b="0" dirty="0" err="1">
                  <a:solidFill>
                    <a:schemeClr val="accent2">
                      <a:lumMod val="75000"/>
                    </a:schemeClr>
                  </a:solidFill>
                  <a:latin typeface="Arial Black" pitchFamily="34" charset="0"/>
                </a:rPr>
                <a:t>anggapan</a:t>
              </a:r>
              <a:r>
                <a:rPr lang="en-US" sz="1200" b="0" dirty="0">
                  <a:solidFill>
                    <a:schemeClr val="accent2">
                      <a:lumMod val="75000"/>
                    </a:schemeClr>
                  </a:solidFill>
                  <a:latin typeface="Arial Black" pitchFamily="34" charset="0"/>
                </a:rPr>
                <a:t> </a:t>
              </a:r>
              <a:r>
                <a:rPr lang="en-US" sz="1200" b="0" dirty="0" err="1">
                  <a:solidFill>
                    <a:schemeClr val="accent2">
                      <a:lumMod val="75000"/>
                    </a:schemeClr>
                  </a:solidFill>
                  <a:latin typeface="Arial Black" pitchFamily="34" charset="0"/>
                </a:rPr>
                <a:t>dasar</a:t>
              </a:r>
              <a:endParaRPr lang="en-US" sz="2400" b="0" dirty="0">
                <a:solidFill>
                  <a:schemeClr val="accent2">
                    <a:lumMod val="75000"/>
                  </a:schemeClr>
                </a:solidFill>
                <a:latin typeface="Tahoma" pitchFamily="34" charset="0"/>
              </a:endParaRPr>
            </a:p>
          </p:txBody>
        </p:sp>
        <p:sp>
          <p:nvSpPr>
            <p:cNvPr id="83978" name="Rectangle 10"/>
            <p:cNvSpPr>
              <a:spLocks noChangeArrowheads="1"/>
            </p:cNvSpPr>
            <p:nvPr/>
          </p:nvSpPr>
          <p:spPr bwMode="auto">
            <a:xfrm>
              <a:off x="4472" y="4791"/>
              <a:ext cx="3396" cy="811"/>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5</a:t>
              </a:r>
            </a:p>
            <a:p>
              <a:pPr algn="ctr">
                <a:defRPr/>
              </a:pPr>
              <a:r>
                <a:rPr lang="en-US" sz="1400" b="0">
                  <a:solidFill>
                    <a:srgbClr val="003399"/>
                  </a:solidFill>
                  <a:latin typeface="Arial Black" pitchFamily="34" charset="0"/>
                </a:rPr>
                <a:t>Memilih pendekatan</a:t>
              </a:r>
              <a:endParaRPr lang="en-US" sz="2400" b="0">
                <a:solidFill>
                  <a:srgbClr val="003399"/>
                </a:solidFill>
                <a:latin typeface="Tahoma" pitchFamily="34" charset="0"/>
              </a:endParaRPr>
            </a:p>
          </p:txBody>
        </p:sp>
        <p:sp>
          <p:nvSpPr>
            <p:cNvPr id="83979" name="Rectangle 11"/>
            <p:cNvSpPr>
              <a:spLocks noChangeArrowheads="1"/>
            </p:cNvSpPr>
            <p:nvPr/>
          </p:nvSpPr>
          <p:spPr bwMode="auto">
            <a:xfrm>
              <a:off x="2433" y="5738"/>
              <a:ext cx="3396" cy="809"/>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chemeClr val="accent2"/>
                  </a:solidFill>
                  <a:latin typeface="Arial Black" pitchFamily="34" charset="0"/>
                </a:rPr>
                <a:t>Langkah 6-a</a:t>
              </a:r>
            </a:p>
            <a:p>
              <a:pPr algn="ctr">
                <a:defRPr/>
              </a:pPr>
              <a:r>
                <a:rPr lang="en-US" sz="1400" b="0">
                  <a:solidFill>
                    <a:schemeClr val="accent2"/>
                  </a:solidFill>
                  <a:latin typeface="Arial Black" pitchFamily="34" charset="0"/>
                </a:rPr>
                <a:t>Menentukan variabel</a:t>
              </a:r>
              <a:endParaRPr lang="en-US" sz="2400" b="0">
                <a:solidFill>
                  <a:schemeClr val="accent2"/>
                </a:solidFill>
                <a:latin typeface="Tahoma" pitchFamily="34" charset="0"/>
              </a:endParaRPr>
            </a:p>
          </p:txBody>
        </p:sp>
        <p:sp>
          <p:nvSpPr>
            <p:cNvPr id="83980" name="Rectangle 12"/>
            <p:cNvSpPr>
              <a:spLocks noChangeArrowheads="1"/>
            </p:cNvSpPr>
            <p:nvPr/>
          </p:nvSpPr>
          <p:spPr bwMode="auto">
            <a:xfrm>
              <a:off x="6644" y="5738"/>
              <a:ext cx="3396" cy="809"/>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6-b</a:t>
              </a:r>
            </a:p>
            <a:p>
              <a:pPr algn="ctr">
                <a:defRPr/>
              </a:pPr>
              <a:r>
                <a:rPr lang="en-US" sz="1400" b="0">
                  <a:solidFill>
                    <a:srgbClr val="003399"/>
                  </a:solidFill>
                  <a:latin typeface="Arial Black" pitchFamily="34" charset="0"/>
                </a:rPr>
                <a:t>Menentukan sumber data</a:t>
              </a:r>
              <a:endParaRPr lang="en-US" sz="2400" b="0">
                <a:solidFill>
                  <a:srgbClr val="003399"/>
                </a:solidFill>
                <a:latin typeface="Tahoma" pitchFamily="34" charset="0"/>
              </a:endParaRPr>
            </a:p>
          </p:txBody>
        </p:sp>
        <p:sp>
          <p:nvSpPr>
            <p:cNvPr id="83981" name="Rectangle 13"/>
            <p:cNvSpPr>
              <a:spLocks noChangeArrowheads="1"/>
            </p:cNvSpPr>
            <p:nvPr/>
          </p:nvSpPr>
          <p:spPr bwMode="auto">
            <a:xfrm>
              <a:off x="3384" y="6682"/>
              <a:ext cx="5432" cy="809"/>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7</a:t>
              </a:r>
            </a:p>
            <a:p>
              <a:pPr algn="ctr">
                <a:defRPr/>
              </a:pPr>
              <a:r>
                <a:rPr lang="en-US" sz="1400" b="0">
                  <a:solidFill>
                    <a:srgbClr val="003399"/>
                  </a:solidFill>
                  <a:latin typeface="Arial Black" pitchFamily="34" charset="0"/>
                </a:rPr>
                <a:t>Menentukan &amp; menyusun instrumen</a:t>
              </a:r>
              <a:endParaRPr lang="en-US" sz="2400" b="0">
                <a:solidFill>
                  <a:srgbClr val="003399"/>
                </a:solidFill>
                <a:latin typeface="Tahoma" pitchFamily="34" charset="0"/>
              </a:endParaRPr>
            </a:p>
          </p:txBody>
        </p:sp>
        <p:sp>
          <p:nvSpPr>
            <p:cNvPr id="83982" name="Rectangle 14"/>
            <p:cNvSpPr>
              <a:spLocks noChangeArrowheads="1"/>
            </p:cNvSpPr>
            <p:nvPr/>
          </p:nvSpPr>
          <p:spPr bwMode="auto">
            <a:xfrm>
              <a:off x="3384" y="7627"/>
              <a:ext cx="5432" cy="676"/>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8</a:t>
              </a:r>
            </a:p>
            <a:p>
              <a:pPr algn="ctr">
                <a:defRPr/>
              </a:pPr>
              <a:r>
                <a:rPr lang="en-US" sz="1400" b="0">
                  <a:solidFill>
                    <a:srgbClr val="003399"/>
                  </a:solidFill>
                  <a:latin typeface="Arial Black" pitchFamily="34" charset="0"/>
                </a:rPr>
                <a:t>Mengumpulkan data</a:t>
              </a:r>
              <a:endParaRPr lang="en-US" sz="2400" b="0">
                <a:solidFill>
                  <a:srgbClr val="003399"/>
                </a:solidFill>
                <a:latin typeface="Tahoma" pitchFamily="34" charset="0"/>
              </a:endParaRPr>
            </a:p>
          </p:txBody>
        </p:sp>
        <p:sp>
          <p:nvSpPr>
            <p:cNvPr id="83983" name="Rectangle 15"/>
            <p:cNvSpPr>
              <a:spLocks noChangeArrowheads="1"/>
            </p:cNvSpPr>
            <p:nvPr/>
          </p:nvSpPr>
          <p:spPr bwMode="auto">
            <a:xfrm>
              <a:off x="3384" y="8436"/>
              <a:ext cx="5431" cy="676"/>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chemeClr val="bg2"/>
                  </a:solidFill>
                  <a:latin typeface="Arial Black" pitchFamily="34" charset="0"/>
                </a:rPr>
                <a:t>Langkah 9</a:t>
              </a:r>
            </a:p>
            <a:p>
              <a:pPr algn="ctr">
                <a:defRPr/>
              </a:pPr>
              <a:r>
                <a:rPr lang="en-US" sz="1400" b="0">
                  <a:solidFill>
                    <a:schemeClr val="bg2"/>
                  </a:solidFill>
                  <a:latin typeface="Arial Black" pitchFamily="34" charset="0"/>
                </a:rPr>
                <a:t>Analisis dta</a:t>
              </a:r>
              <a:endParaRPr lang="en-US" sz="2400" b="0">
                <a:solidFill>
                  <a:schemeClr val="bg2"/>
                </a:solidFill>
                <a:latin typeface="Tahoma" pitchFamily="34" charset="0"/>
              </a:endParaRPr>
            </a:p>
          </p:txBody>
        </p:sp>
        <p:sp>
          <p:nvSpPr>
            <p:cNvPr id="83984" name="Rectangle 16"/>
            <p:cNvSpPr>
              <a:spLocks noChangeArrowheads="1"/>
            </p:cNvSpPr>
            <p:nvPr/>
          </p:nvSpPr>
          <p:spPr bwMode="auto">
            <a:xfrm>
              <a:off x="3384" y="9247"/>
              <a:ext cx="5432" cy="674"/>
            </a:xfrm>
            <a:prstGeom prst="rect">
              <a:avLst/>
            </a:prstGeom>
            <a:solidFill>
              <a:srgbClr val="FFFF99"/>
            </a:solidFill>
            <a:ln w="19050">
              <a:solidFill>
                <a:srgbClr val="000000"/>
              </a:solidFill>
              <a:miter lim="800000"/>
              <a:headEnd/>
              <a:tailEnd/>
            </a:ln>
            <a:effectLst>
              <a:outerShdw dist="35921" dir="2700000" algn="ctr" rotWithShape="0">
                <a:srgbClr val="808080"/>
              </a:outerShdw>
            </a:effectLst>
          </p:spPr>
          <p:txBody>
            <a:bodyPr/>
            <a:lstStyle/>
            <a:p>
              <a:pPr algn="ctr">
                <a:defRPr/>
              </a:pPr>
              <a:r>
                <a:rPr lang="en-US" sz="1400" b="0">
                  <a:solidFill>
                    <a:srgbClr val="003399"/>
                  </a:solidFill>
                  <a:latin typeface="Arial Black" pitchFamily="34" charset="0"/>
                </a:rPr>
                <a:t>Langkah 10</a:t>
              </a:r>
            </a:p>
            <a:p>
              <a:pPr algn="ctr">
                <a:defRPr/>
              </a:pPr>
              <a:r>
                <a:rPr lang="en-US" sz="1400" b="0">
                  <a:solidFill>
                    <a:srgbClr val="003399"/>
                  </a:solidFill>
                  <a:latin typeface="Arial Black" pitchFamily="34" charset="0"/>
                </a:rPr>
                <a:t>Menarik kesimpulan</a:t>
              </a:r>
              <a:endParaRPr lang="en-US" sz="2400" b="0">
                <a:solidFill>
                  <a:srgbClr val="003399"/>
                </a:solidFill>
                <a:latin typeface="Tahoma" pitchFamily="34" charset="0"/>
              </a:endParaRPr>
            </a:p>
          </p:txBody>
        </p:sp>
        <p:sp>
          <p:nvSpPr>
            <p:cNvPr id="20495" name="Line 17"/>
            <p:cNvSpPr>
              <a:spLocks noChangeShapeType="1"/>
            </p:cNvSpPr>
            <p:nvPr/>
          </p:nvSpPr>
          <p:spPr bwMode="auto">
            <a:xfrm>
              <a:off x="5951" y="2271"/>
              <a:ext cx="0" cy="0"/>
            </a:xfrm>
            <a:prstGeom prst="line">
              <a:avLst/>
            </a:prstGeom>
            <a:noFill/>
            <a:ln w="9525">
              <a:solidFill>
                <a:srgbClr val="000000"/>
              </a:solidFill>
              <a:round/>
              <a:headEnd/>
              <a:tailEnd type="triangle" w="med" len="med"/>
            </a:ln>
          </p:spPr>
          <p:txBody>
            <a:bodyPr/>
            <a:lstStyle/>
            <a:p>
              <a:endParaRPr lang="id-ID"/>
            </a:p>
          </p:txBody>
        </p:sp>
        <p:sp>
          <p:nvSpPr>
            <p:cNvPr id="20496" name="Line 18"/>
            <p:cNvSpPr>
              <a:spLocks noChangeShapeType="1"/>
            </p:cNvSpPr>
            <p:nvPr/>
          </p:nvSpPr>
          <p:spPr bwMode="auto">
            <a:xfrm>
              <a:off x="6101" y="2227"/>
              <a:ext cx="1" cy="135"/>
            </a:xfrm>
            <a:prstGeom prst="line">
              <a:avLst/>
            </a:prstGeom>
            <a:noFill/>
            <a:ln w="28575">
              <a:solidFill>
                <a:srgbClr val="000000"/>
              </a:solidFill>
              <a:round/>
              <a:headEnd/>
              <a:tailEnd type="triangle" w="med" len="med"/>
            </a:ln>
          </p:spPr>
          <p:txBody>
            <a:bodyPr/>
            <a:lstStyle/>
            <a:p>
              <a:endParaRPr lang="id-ID"/>
            </a:p>
          </p:txBody>
        </p:sp>
        <p:sp>
          <p:nvSpPr>
            <p:cNvPr id="20497" name="Line 19"/>
            <p:cNvSpPr>
              <a:spLocks noChangeShapeType="1"/>
            </p:cNvSpPr>
            <p:nvPr/>
          </p:nvSpPr>
          <p:spPr bwMode="auto">
            <a:xfrm>
              <a:off x="6101" y="3037"/>
              <a:ext cx="1" cy="135"/>
            </a:xfrm>
            <a:prstGeom prst="line">
              <a:avLst/>
            </a:prstGeom>
            <a:noFill/>
            <a:ln w="28575">
              <a:solidFill>
                <a:srgbClr val="000000"/>
              </a:solidFill>
              <a:round/>
              <a:headEnd/>
              <a:tailEnd type="triangle" w="med" len="med"/>
            </a:ln>
          </p:spPr>
          <p:txBody>
            <a:bodyPr/>
            <a:lstStyle/>
            <a:p>
              <a:endParaRPr lang="id-ID"/>
            </a:p>
          </p:txBody>
        </p:sp>
        <p:sp>
          <p:nvSpPr>
            <p:cNvPr id="20498" name="Line 20"/>
            <p:cNvSpPr>
              <a:spLocks noChangeShapeType="1"/>
            </p:cNvSpPr>
            <p:nvPr/>
          </p:nvSpPr>
          <p:spPr bwMode="auto">
            <a:xfrm>
              <a:off x="6101" y="3847"/>
              <a:ext cx="1" cy="135"/>
            </a:xfrm>
            <a:prstGeom prst="line">
              <a:avLst/>
            </a:prstGeom>
            <a:noFill/>
            <a:ln w="28575">
              <a:solidFill>
                <a:srgbClr val="000000"/>
              </a:solidFill>
              <a:round/>
              <a:headEnd/>
              <a:tailEnd type="triangle" w="med" len="med"/>
            </a:ln>
          </p:spPr>
          <p:txBody>
            <a:bodyPr/>
            <a:lstStyle/>
            <a:p>
              <a:endParaRPr lang="id-ID"/>
            </a:p>
          </p:txBody>
        </p:sp>
        <p:sp>
          <p:nvSpPr>
            <p:cNvPr id="20499" name="Line 21"/>
            <p:cNvSpPr>
              <a:spLocks noChangeShapeType="1"/>
            </p:cNvSpPr>
            <p:nvPr/>
          </p:nvSpPr>
          <p:spPr bwMode="auto">
            <a:xfrm>
              <a:off x="6101" y="4657"/>
              <a:ext cx="1" cy="135"/>
            </a:xfrm>
            <a:prstGeom prst="line">
              <a:avLst/>
            </a:prstGeom>
            <a:noFill/>
            <a:ln w="28575">
              <a:solidFill>
                <a:srgbClr val="000000"/>
              </a:solidFill>
              <a:round/>
              <a:headEnd/>
              <a:tailEnd type="triangle" w="med" len="med"/>
            </a:ln>
          </p:spPr>
          <p:txBody>
            <a:bodyPr/>
            <a:lstStyle/>
            <a:p>
              <a:endParaRPr lang="id-ID"/>
            </a:p>
          </p:txBody>
        </p:sp>
        <p:sp>
          <p:nvSpPr>
            <p:cNvPr id="20500" name="Line 22"/>
            <p:cNvSpPr>
              <a:spLocks noChangeShapeType="1"/>
            </p:cNvSpPr>
            <p:nvPr/>
          </p:nvSpPr>
          <p:spPr bwMode="auto">
            <a:xfrm>
              <a:off x="5286" y="5602"/>
              <a:ext cx="1" cy="135"/>
            </a:xfrm>
            <a:prstGeom prst="line">
              <a:avLst/>
            </a:prstGeom>
            <a:noFill/>
            <a:ln w="28575">
              <a:solidFill>
                <a:srgbClr val="000000"/>
              </a:solidFill>
              <a:round/>
              <a:headEnd/>
              <a:tailEnd type="triangle" w="med" len="med"/>
            </a:ln>
          </p:spPr>
          <p:txBody>
            <a:bodyPr/>
            <a:lstStyle/>
            <a:p>
              <a:endParaRPr lang="id-ID"/>
            </a:p>
          </p:txBody>
        </p:sp>
        <p:sp>
          <p:nvSpPr>
            <p:cNvPr id="20501" name="Line 23"/>
            <p:cNvSpPr>
              <a:spLocks noChangeShapeType="1"/>
            </p:cNvSpPr>
            <p:nvPr/>
          </p:nvSpPr>
          <p:spPr bwMode="auto">
            <a:xfrm>
              <a:off x="7188" y="5602"/>
              <a:ext cx="1" cy="135"/>
            </a:xfrm>
            <a:prstGeom prst="line">
              <a:avLst/>
            </a:prstGeom>
            <a:noFill/>
            <a:ln w="28575">
              <a:solidFill>
                <a:srgbClr val="000000"/>
              </a:solidFill>
              <a:round/>
              <a:headEnd/>
              <a:tailEnd type="triangle" w="med" len="med"/>
            </a:ln>
          </p:spPr>
          <p:txBody>
            <a:bodyPr/>
            <a:lstStyle/>
            <a:p>
              <a:endParaRPr lang="id-ID"/>
            </a:p>
          </p:txBody>
        </p:sp>
        <p:sp>
          <p:nvSpPr>
            <p:cNvPr id="20502" name="Line 24"/>
            <p:cNvSpPr>
              <a:spLocks noChangeShapeType="1"/>
            </p:cNvSpPr>
            <p:nvPr/>
          </p:nvSpPr>
          <p:spPr bwMode="auto">
            <a:xfrm>
              <a:off x="6101" y="7492"/>
              <a:ext cx="1" cy="135"/>
            </a:xfrm>
            <a:prstGeom prst="line">
              <a:avLst/>
            </a:prstGeom>
            <a:noFill/>
            <a:ln w="28575">
              <a:solidFill>
                <a:srgbClr val="000000"/>
              </a:solidFill>
              <a:round/>
              <a:headEnd/>
              <a:tailEnd type="triangle" w="med" len="med"/>
            </a:ln>
          </p:spPr>
          <p:txBody>
            <a:bodyPr/>
            <a:lstStyle/>
            <a:p>
              <a:endParaRPr lang="id-ID"/>
            </a:p>
          </p:txBody>
        </p:sp>
        <p:sp>
          <p:nvSpPr>
            <p:cNvPr id="20503" name="Line 25"/>
            <p:cNvSpPr>
              <a:spLocks noChangeShapeType="1"/>
            </p:cNvSpPr>
            <p:nvPr/>
          </p:nvSpPr>
          <p:spPr bwMode="auto">
            <a:xfrm>
              <a:off x="5150" y="6547"/>
              <a:ext cx="1" cy="135"/>
            </a:xfrm>
            <a:prstGeom prst="line">
              <a:avLst/>
            </a:prstGeom>
            <a:noFill/>
            <a:ln w="28575">
              <a:solidFill>
                <a:srgbClr val="000000"/>
              </a:solidFill>
              <a:round/>
              <a:headEnd/>
              <a:tailEnd type="triangle" w="med" len="med"/>
            </a:ln>
          </p:spPr>
          <p:txBody>
            <a:bodyPr/>
            <a:lstStyle/>
            <a:p>
              <a:endParaRPr lang="id-ID"/>
            </a:p>
          </p:txBody>
        </p:sp>
        <p:sp>
          <p:nvSpPr>
            <p:cNvPr id="20504" name="Line 26"/>
            <p:cNvSpPr>
              <a:spLocks noChangeShapeType="1"/>
            </p:cNvSpPr>
            <p:nvPr/>
          </p:nvSpPr>
          <p:spPr bwMode="auto">
            <a:xfrm>
              <a:off x="6101" y="8302"/>
              <a:ext cx="1" cy="135"/>
            </a:xfrm>
            <a:prstGeom prst="line">
              <a:avLst/>
            </a:prstGeom>
            <a:noFill/>
            <a:ln w="28575">
              <a:solidFill>
                <a:srgbClr val="000000"/>
              </a:solidFill>
              <a:round/>
              <a:headEnd/>
              <a:tailEnd type="triangle" w="med" len="med"/>
            </a:ln>
          </p:spPr>
          <p:txBody>
            <a:bodyPr/>
            <a:lstStyle/>
            <a:p>
              <a:endParaRPr lang="id-ID"/>
            </a:p>
          </p:txBody>
        </p:sp>
        <p:sp>
          <p:nvSpPr>
            <p:cNvPr id="20505" name="Line 27"/>
            <p:cNvSpPr>
              <a:spLocks noChangeShapeType="1"/>
            </p:cNvSpPr>
            <p:nvPr/>
          </p:nvSpPr>
          <p:spPr bwMode="auto">
            <a:xfrm>
              <a:off x="6101" y="9112"/>
              <a:ext cx="1" cy="135"/>
            </a:xfrm>
            <a:prstGeom prst="line">
              <a:avLst/>
            </a:prstGeom>
            <a:noFill/>
            <a:ln w="28575">
              <a:solidFill>
                <a:srgbClr val="000000"/>
              </a:solidFill>
              <a:round/>
              <a:headEnd/>
              <a:tailEnd type="triangle" w="med" len="med"/>
            </a:ln>
          </p:spPr>
          <p:txBody>
            <a:bodyPr/>
            <a:lstStyle/>
            <a:p>
              <a:endParaRPr lang="id-ID"/>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7543800" cy="427038"/>
          </a:xfrm>
        </p:spPr>
        <p:txBody>
          <a:bodyPr/>
          <a:lstStyle/>
          <a:p>
            <a:pPr algn="ctr" eaLnBrk="1" hangingPunct="1"/>
            <a:r>
              <a:rPr lang="en-US" sz="2400" smtClean="0">
                <a:solidFill>
                  <a:srgbClr val="003E00"/>
                </a:solidFill>
              </a:rPr>
              <a:t>Kegiatan Keilmuan sebagai Sebuah Proses</a:t>
            </a:r>
          </a:p>
        </p:txBody>
      </p:sp>
      <p:sp>
        <p:nvSpPr>
          <p:cNvPr id="4099" name="Oval 4"/>
          <p:cNvSpPr>
            <a:spLocks noChangeArrowheads="1"/>
          </p:cNvSpPr>
          <p:nvPr/>
        </p:nvSpPr>
        <p:spPr bwMode="auto">
          <a:xfrm>
            <a:off x="1981200" y="1828800"/>
            <a:ext cx="5867400" cy="2971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4100" name="Rectangle 5"/>
          <p:cNvSpPr>
            <a:spLocks noChangeArrowheads="1"/>
          </p:cNvSpPr>
          <p:nvPr/>
        </p:nvSpPr>
        <p:spPr bwMode="auto">
          <a:xfrm>
            <a:off x="2057400" y="40386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Induksi</a:t>
            </a:r>
          </a:p>
        </p:txBody>
      </p:sp>
      <p:sp>
        <p:nvSpPr>
          <p:cNvPr id="4101" name="Rectangle 6"/>
          <p:cNvSpPr>
            <a:spLocks noChangeArrowheads="1"/>
          </p:cNvSpPr>
          <p:nvPr/>
        </p:nvSpPr>
        <p:spPr bwMode="auto">
          <a:xfrm>
            <a:off x="6553200" y="39624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Pengujian</a:t>
            </a:r>
          </a:p>
        </p:txBody>
      </p:sp>
      <p:sp>
        <p:nvSpPr>
          <p:cNvPr id="4102" name="Rectangle 7"/>
          <p:cNvSpPr>
            <a:spLocks noChangeArrowheads="1"/>
          </p:cNvSpPr>
          <p:nvPr/>
        </p:nvSpPr>
        <p:spPr bwMode="auto">
          <a:xfrm>
            <a:off x="4343400" y="44958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Fakta</a:t>
            </a:r>
          </a:p>
        </p:txBody>
      </p:sp>
      <p:sp>
        <p:nvSpPr>
          <p:cNvPr id="4103" name="Rectangle 8"/>
          <p:cNvSpPr>
            <a:spLocks noChangeArrowheads="1"/>
          </p:cNvSpPr>
          <p:nvPr/>
        </p:nvSpPr>
        <p:spPr bwMode="auto">
          <a:xfrm>
            <a:off x="1981200" y="20574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Khazanah </a:t>
            </a:r>
          </a:p>
          <a:p>
            <a:pPr algn="ctr"/>
            <a:r>
              <a:rPr lang="en-US"/>
              <a:t>Ilmu</a:t>
            </a:r>
          </a:p>
        </p:txBody>
      </p:sp>
      <p:sp>
        <p:nvSpPr>
          <p:cNvPr id="4104" name="Rectangle 9"/>
          <p:cNvSpPr>
            <a:spLocks noChangeArrowheads="1"/>
          </p:cNvSpPr>
          <p:nvPr/>
        </p:nvSpPr>
        <p:spPr bwMode="auto">
          <a:xfrm>
            <a:off x="4343400" y="16002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Deduksi</a:t>
            </a:r>
          </a:p>
        </p:txBody>
      </p:sp>
      <p:sp>
        <p:nvSpPr>
          <p:cNvPr id="4105" name="Rectangle 10"/>
          <p:cNvSpPr>
            <a:spLocks noChangeArrowheads="1"/>
          </p:cNvSpPr>
          <p:nvPr/>
        </p:nvSpPr>
        <p:spPr bwMode="auto">
          <a:xfrm>
            <a:off x="6477000" y="1981200"/>
            <a:ext cx="1371600" cy="609600"/>
          </a:xfrm>
          <a:prstGeom prst="rect">
            <a:avLst/>
          </a:prstGeom>
          <a:solidFill>
            <a:schemeClr val="accent1"/>
          </a:solidFill>
          <a:ln w="9525">
            <a:solidFill>
              <a:schemeClr val="tx1"/>
            </a:solidFill>
            <a:miter lim="800000"/>
            <a:headEnd/>
            <a:tailEnd/>
          </a:ln>
        </p:spPr>
        <p:txBody>
          <a:bodyPr wrap="none" anchor="ctr"/>
          <a:lstStyle/>
          <a:p>
            <a:pPr algn="ctr"/>
            <a:r>
              <a:rPr lang="en-US"/>
              <a:t>Ramalan</a:t>
            </a:r>
          </a:p>
        </p:txBody>
      </p:sp>
      <p:sp>
        <p:nvSpPr>
          <p:cNvPr id="4106" name="AutoShape 11"/>
          <p:cNvSpPr>
            <a:spLocks noChangeArrowheads="1"/>
          </p:cNvSpPr>
          <p:nvPr/>
        </p:nvSpPr>
        <p:spPr bwMode="auto">
          <a:xfrm>
            <a:off x="2209800" y="5181600"/>
            <a:ext cx="1828800" cy="838200"/>
          </a:xfrm>
          <a:prstGeom prst="flowChartDocument">
            <a:avLst/>
          </a:prstGeom>
          <a:solidFill>
            <a:schemeClr val="accent1"/>
          </a:solidFill>
          <a:ln w="9525">
            <a:solidFill>
              <a:schemeClr val="tx1"/>
            </a:solidFill>
            <a:miter lim="800000"/>
            <a:headEnd/>
            <a:tailEnd/>
          </a:ln>
        </p:spPr>
        <p:txBody>
          <a:bodyPr wrap="none" anchor="ctr"/>
          <a:lstStyle/>
          <a:p>
            <a:pPr algn="ctr"/>
            <a:r>
              <a:rPr lang="en-US"/>
              <a:t>Statistika</a:t>
            </a:r>
          </a:p>
        </p:txBody>
      </p:sp>
      <p:sp>
        <p:nvSpPr>
          <p:cNvPr id="4107" name="AutoShape 12"/>
          <p:cNvSpPr>
            <a:spLocks noChangeArrowheads="1"/>
          </p:cNvSpPr>
          <p:nvPr/>
        </p:nvSpPr>
        <p:spPr bwMode="auto">
          <a:xfrm>
            <a:off x="6172200" y="5334000"/>
            <a:ext cx="1828800" cy="838200"/>
          </a:xfrm>
          <a:prstGeom prst="flowChartDocument">
            <a:avLst/>
          </a:prstGeom>
          <a:solidFill>
            <a:schemeClr val="accent1"/>
          </a:solidFill>
          <a:ln w="9525">
            <a:solidFill>
              <a:schemeClr val="tx1"/>
            </a:solidFill>
            <a:miter lim="800000"/>
            <a:headEnd/>
            <a:tailEnd/>
          </a:ln>
        </p:spPr>
        <p:txBody>
          <a:bodyPr wrap="none" anchor="ctr"/>
          <a:lstStyle/>
          <a:p>
            <a:pPr algn="ctr"/>
            <a:r>
              <a:rPr lang="en-US"/>
              <a:t>Metode </a:t>
            </a:r>
          </a:p>
          <a:p>
            <a:pPr algn="ctr"/>
            <a:r>
              <a:rPr lang="en-US"/>
              <a:t>Penelitian</a:t>
            </a:r>
          </a:p>
        </p:txBody>
      </p:sp>
      <p:sp>
        <p:nvSpPr>
          <p:cNvPr id="4108" name="Line 13"/>
          <p:cNvSpPr>
            <a:spLocks noChangeShapeType="1"/>
          </p:cNvSpPr>
          <p:nvPr/>
        </p:nvSpPr>
        <p:spPr bwMode="auto">
          <a:xfrm>
            <a:off x="4038600" y="5486400"/>
            <a:ext cx="2209800" cy="0"/>
          </a:xfrm>
          <a:prstGeom prst="line">
            <a:avLst/>
          </a:prstGeom>
          <a:noFill/>
          <a:ln w="9525">
            <a:solidFill>
              <a:schemeClr val="tx1"/>
            </a:solidFill>
            <a:round/>
            <a:headEnd/>
            <a:tailEnd type="triangle" w="med" len="med"/>
          </a:ln>
        </p:spPr>
        <p:txBody>
          <a:bodyPr/>
          <a:lstStyle/>
          <a:p>
            <a:endParaRPr lang="id-ID"/>
          </a:p>
        </p:txBody>
      </p:sp>
      <p:sp>
        <p:nvSpPr>
          <p:cNvPr id="4109" name="Line 14"/>
          <p:cNvSpPr>
            <a:spLocks noChangeShapeType="1"/>
          </p:cNvSpPr>
          <p:nvPr/>
        </p:nvSpPr>
        <p:spPr bwMode="auto">
          <a:xfrm>
            <a:off x="2819400" y="4648200"/>
            <a:ext cx="0" cy="457200"/>
          </a:xfrm>
          <a:prstGeom prst="line">
            <a:avLst/>
          </a:prstGeom>
          <a:noFill/>
          <a:ln w="9525">
            <a:solidFill>
              <a:schemeClr val="tx1"/>
            </a:solidFill>
            <a:round/>
            <a:headEnd type="triangle" w="med" len="med"/>
            <a:tailEnd type="triangle" w="med" len="med"/>
          </a:ln>
        </p:spPr>
        <p:txBody>
          <a:bodyPr/>
          <a:lstStyle/>
          <a:p>
            <a:endParaRPr lang="id-ID"/>
          </a:p>
        </p:txBody>
      </p:sp>
      <p:sp>
        <p:nvSpPr>
          <p:cNvPr id="4110" name="Line 15"/>
          <p:cNvSpPr>
            <a:spLocks noChangeShapeType="1"/>
          </p:cNvSpPr>
          <p:nvPr/>
        </p:nvSpPr>
        <p:spPr bwMode="auto">
          <a:xfrm>
            <a:off x="7239000" y="4572000"/>
            <a:ext cx="0" cy="685800"/>
          </a:xfrm>
          <a:prstGeom prst="line">
            <a:avLst/>
          </a:prstGeom>
          <a:noFill/>
          <a:ln w="9525">
            <a:solidFill>
              <a:schemeClr val="tx1"/>
            </a:solidFill>
            <a:round/>
            <a:headEnd type="triangle" w="med" len="med"/>
            <a:tailEnd type="triangle" w="med" len="med"/>
          </a:ln>
        </p:spPr>
        <p:txBody>
          <a:bodyPr/>
          <a:lstStyle/>
          <a:p>
            <a:endParaRPr lang="id-ID"/>
          </a:p>
        </p:txBody>
      </p:sp>
      <p:sp>
        <p:nvSpPr>
          <p:cNvPr id="4111" name="Line 16"/>
          <p:cNvSpPr>
            <a:spLocks noChangeShapeType="1"/>
          </p:cNvSpPr>
          <p:nvPr/>
        </p:nvSpPr>
        <p:spPr bwMode="auto">
          <a:xfrm>
            <a:off x="1981200" y="3276600"/>
            <a:ext cx="5867400" cy="0"/>
          </a:xfrm>
          <a:prstGeom prst="line">
            <a:avLst/>
          </a:prstGeom>
          <a:noFill/>
          <a:ln w="28575">
            <a:solidFill>
              <a:schemeClr val="tx1"/>
            </a:solidFill>
            <a:round/>
            <a:headEnd/>
            <a:tailEnd/>
          </a:ln>
        </p:spPr>
        <p:txBody>
          <a:bodyPr/>
          <a:lstStyle/>
          <a:p>
            <a:endParaRPr lang="id-ID"/>
          </a:p>
        </p:txBody>
      </p:sp>
      <p:sp>
        <p:nvSpPr>
          <p:cNvPr id="4112" name="Text Box 17"/>
          <p:cNvSpPr txBox="1">
            <a:spLocks noChangeArrowheads="1"/>
          </p:cNvSpPr>
          <p:nvPr/>
        </p:nvSpPr>
        <p:spPr bwMode="auto">
          <a:xfrm>
            <a:off x="4191000" y="2590800"/>
            <a:ext cx="1600200" cy="641350"/>
          </a:xfrm>
          <a:prstGeom prst="rect">
            <a:avLst/>
          </a:prstGeom>
          <a:noFill/>
          <a:ln w="9525">
            <a:noFill/>
            <a:miter lim="800000"/>
            <a:headEnd/>
            <a:tailEnd/>
          </a:ln>
        </p:spPr>
        <p:txBody>
          <a:bodyPr>
            <a:spAutoFit/>
          </a:bodyPr>
          <a:lstStyle/>
          <a:p>
            <a:pPr algn="ctr">
              <a:spcBef>
                <a:spcPct val="50000"/>
              </a:spcBef>
            </a:pPr>
            <a:r>
              <a:rPr lang="en-US"/>
              <a:t>Dunia Rasional</a:t>
            </a:r>
          </a:p>
        </p:txBody>
      </p:sp>
      <p:sp>
        <p:nvSpPr>
          <p:cNvPr id="4113" name="Text Box 18"/>
          <p:cNvSpPr txBox="1">
            <a:spLocks noChangeArrowheads="1"/>
          </p:cNvSpPr>
          <p:nvPr/>
        </p:nvSpPr>
        <p:spPr bwMode="auto">
          <a:xfrm>
            <a:off x="4191000" y="3429000"/>
            <a:ext cx="1600200" cy="779463"/>
          </a:xfrm>
          <a:prstGeom prst="rect">
            <a:avLst/>
          </a:prstGeom>
          <a:noFill/>
          <a:ln w="9525">
            <a:noFill/>
            <a:miter lim="800000"/>
            <a:headEnd/>
            <a:tailEnd/>
          </a:ln>
        </p:spPr>
        <p:txBody>
          <a:bodyPr>
            <a:spAutoFit/>
          </a:bodyPr>
          <a:lstStyle/>
          <a:p>
            <a:pPr algn="ctr">
              <a:spcBef>
                <a:spcPct val="50000"/>
              </a:spcBef>
            </a:pPr>
            <a:r>
              <a:rPr lang="en-US"/>
              <a:t>Dunia</a:t>
            </a:r>
          </a:p>
          <a:p>
            <a:pPr algn="ctr">
              <a:spcBef>
                <a:spcPct val="50000"/>
              </a:spcBef>
            </a:pPr>
            <a:r>
              <a:rPr lang="en-US"/>
              <a:t>Empiris</a:t>
            </a:r>
          </a:p>
        </p:txBody>
      </p:sp>
      <p:sp>
        <p:nvSpPr>
          <p:cNvPr id="4114" name="AutoShape 19"/>
          <p:cNvSpPr>
            <a:spLocks noChangeArrowheads="1"/>
          </p:cNvSpPr>
          <p:nvPr/>
        </p:nvSpPr>
        <p:spPr bwMode="auto">
          <a:xfrm>
            <a:off x="4191000" y="533400"/>
            <a:ext cx="1828800" cy="838200"/>
          </a:xfrm>
          <a:prstGeom prst="flowChartDocument">
            <a:avLst/>
          </a:prstGeom>
          <a:solidFill>
            <a:schemeClr val="accent1"/>
          </a:solidFill>
          <a:ln w="9525">
            <a:solidFill>
              <a:schemeClr val="tx1"/>
            </a:solidFill>
            <a:miter lim="800000"/>
            <a:headEnd/>
            <a:tailEnd/>
          </a:ln>
        </p:spPr>
        <p:txBody>
          <a:bodyPr wrap="none" anchor="ctr"/>
          <a:lstStyle/>
          <a:p>
            <a:pPr algn="ctr"/>
            <a:r>
              <a:rPr lang="en-US"/>
              <a:t>Logika </a:t>
            </a:r>
          </a:p>
          <a:p>
            <a:pPr algn="ctr"/>
            <a:r>
              <a:rPr lang="en-US"/>
              <a:t>Matematika</a:t>
            </a:r>
          </a:p>
        </p:txBody>
      </p:sp>
      <p:sp>
        <p:nvSpPr>
          <p:cNvPr id="4115" name="Line 20"/>
          <p:cNvSpPr>
            <a:spLocks noChangeShapeType="1"/>
          </p:cNvSpPr>
          <p:nvPr/>
        </p:nvSpPr>
        <p:spPr bwMode="auto">
          <a:xfrm>
            <a:off x="5029200" y="1371600"/>
            <a:ext cx="0" cy="228600"/>
          </a:xfrm>
          <a:prstGeom prst="line">
            <a:avLst/>
          </a:prstGeom>
          <a:noFill/>
          <a:ln w="9525">
            <a:solidFill>
              <a:schemeClr val="tx1"/>
            </a:solidFill>
            <a:round/>
            <a:headEnd type="triangle" w="med" len="me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304800"/>
            <a:ext cx="7543800" cy="808038"/>
          </a:xfrm>
        </p:spPr>
        <p:txBody>
          <a:bodyPr/>
          <a:lstStyle/>
          <a:p>
            <a:pPr eaLnBrk="1" hangingPunct="1"/>
            <a:r>
              <a:rPr lang="en-US" sz="2400" smtClean="0">
                <a:solidFill>
                  <a:srgbClr val="800000"/>
                </a:solidFill>
              </a:rPr>
              <a:t>TINJAUAN FILOSOFIK ILMU PENGETAHUAN </a:t>
            </a:r>
          </a:p>
        </p:txBody>
      </p:sp>
      <p:sp>
        <p:nvSpPr>
          <p:cNvPr id="5123" name="Rectangle 3"/>
          <p:cNvSpPr>
            <a:spLocks noGrp="1" noChangeArrowheads="1"/>
          </p:cNvSpPr>
          <p:nvPr>
            <p:ph type="body" idx="1"/>
          </p:nvPr>
        </p:nvSpPr>
        <p:spPr>
          <a:xfrm>
            <a:off x="1143000" y="1600200"/>
            <a:ext cx="7772400" cy="4525963"/>
          </a:xfrm>
        </p:spPr>
        <p:txBody>
          <a:bodyPr/>
          <a:lstStyle/>
          <a:p>
            <a:pPr algn="just" eaLnBrk="1" hangingPunct="1"/>
            <a:r>
              <a:rPr lang="en-US" sz="2400" b="1" smtClean="0">
                <a:solidFill>
                  <a:srgbClr val="003E00"/>
                </a:solidFill>
              </a:rPr>
              <a:t>Hakikat  upaya  pengembangan  pemikiran  manusia   untuk memperoleh pengatahuan didasarkan pada tiga  masalah  pokok, yaitu: &gt;</a:t>
            </a:r>
          </a:p>
          <a:p>
            <a:pPr eaLnBrk="1" hangingPunct="1">
              <a:buFont typeface="Wingdings" pitchFamily="2" charset="2"/>
              <a:buNone/>
            </a:pPr>
            <a:r>
              <a:rPr lang="en-US" sz="2400" b="1" smtClean="0">
                <a:solidFill>
                  <a:srgbClr val="800000"/>
                </a:solidFill>
              </a:rPr>
              <a:t>	Apakah yang ingin kita ketahui? </a:t>
            </a:r>
          </a:p>
          <a:p>
            <a:pPr eaLnBrk="1" hangingPunct="1">
              <a:buFont typeface="Wingdings" pitchFamily="2" charset="2"/>
              <a:buNone/>
            </a:pPr>
            <a:r>
              <a:rPr lang="en-US" sz="2400" b="1" smtClean="0">
                <a:solidFill>
                  <a:srgbClr val="800000"/>
                </a:solidFill>
              </a:rPr>
              <a:t>	Bagaimana  cara  kita memperoleh pengetahuan? </a:t>
            </a:r>
          </a:p>
          <a:p>
            <a:pPr eaLnBrk="1" hangingPunct="1">
              <a:buFont typeface="Wingdings" pitchFamily="2" charset="2"/>
              <a:buNone/>
            </a:pPr>
            <a:r>
              <a:rPr lang="en-US" sz="2400" b="1" smtClean="0">
                <a:solidFill>
                  <a:srgbClr val="800000"/>
                </a:solidFill>
              </a:rPr>
              <a:t>	Apa nilai pengetahuan tersebuat bagi kita?</a:t>
            </a:r>
            <a:r>
              <a:rPr lang="en-US" sz="2400" b="1" smtClean="0">
                <a:solidFill>
                  <a:srgbClr val="003E00"/>
                </a:solidFill>
              </a:rPr>
              <a:t> </a:t>
            </a:r>
          </a:p>
          <a:p>
            <a:pPr algn="just" eaLnBrk="1" hangingPunct="1">
              <a:buFont typeface="Wingdings" pitchFamily="2" charset="2"/>
              <a:buNone/>
            </a:pPr>
            <a:endParaRPr lang="en-US" sz="2400" b="1" smtClean="0">
              <a:solidFill>
                <a:srgbClr val="003E00"/>
              </a:solidFill>
            </a:endParaRPr>
          </a:p>
          <a:p>
            <a:pPr algn="just" eaLnBrk="1" hangingPunct="1"/>
            <a:r>
              <a:rPr lang="en-US" sz="2400" b="1" smtClean="0">
                <a:solidFill>
                  <a:srgbClr val="003E00"/>
                </a:solidFill>
              </a:rPr>
              <a:t>Berbagai buah pemikiran  besar  sebenarnya  merupakan serangkaian jawaban yang diberikan kepada ketiga  permasalahan tadi.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228600"/>
            <a:ext cx="7543800" cy="579438"/>
          </a:xfrm>
        </p:spPr>
        <p:txBody>
          <a:bodyPr/>
          <a:lstStyle/>
          <a:p>
            <a:pPr eaLnBrk="1" hangingPunct="1"/>
            <a:r>
              <a:rPr lang="en-US" sz="3200" smtClean="0">
                <a:solidFill>
                  <a:srgbClr val="800000"/>
                </a:solidFill>
              </a:rPr>
              <a:t>Ontologi, Epistemologi, dan Axiologi</a:t>
            </a:r>
          </a:p>
        </p:txBody>
      </p:sp>
      <p:sp>
        <p:nvSpPr>
          <p:cNvPr id="6147" name="Rectangle 3"/>
          <p:cNvSpPr>
            <a:spLocks noGrp="1" noChangeArrowheads="1"/>
          </p:cNvSpPr>
          <p:nvPr>
            <p:ph type="body" idx="1"/>
          </p:nvPr>
        </p:nvSpPr>
        <p:spPr>
          <a:xfrm>
            <a:off x="1219200" y="1219200"/>
            <a:ext cx="7543800" cy="5181600"/>
          </a:xfrm>
        </p:spPr>
        <p:txBody>
          <a:bodyPr/>
          <a:lstStyle/>
          <a:p>
            <a:pPr algn="just" eaLnBrk="1" hangingPunct="1">
              <a:lnSpc>
                <a:spcPct val="80000"/>
              </a:lnSpc>
            </a:pPr>
            <a:r>
              <a:rPr lang="en-US" sz="2400" b="1" smtClean="0">
                <a:solidFill>
                  <a:srgbClr val="003E00"/>
                </a:solidFill>
              </a:rPr>
              <a:t>Secara  filosofik,</a:t>
            </a:r>
            <a:r>
              <a:rPr lang="en-US" sz="2400" smtClean="0">
                <a:solidFill>
                  <a:srgbClr val="003E00"/>
                </a:solidFill>
              </a:rPr>
              <a:t>  ilmu  dapat  ditinjau   dari   tiga landasan yang merupakan pembahasan dari ketiga pertnyaan tadi, yaitu: </a:t>
            </a:r>
            <a:r>
              <a:rPr lang="en-US" sz="2400" u="sng" smtClean="0">
                <a:solidFill>
                  <a:srgbClr val="003E00"/>
                </a:solidFill>
              </a:rPr>
              <a:t>Ontologi</a:t>
            </a:r>
            <a:r>
              <a:rPr lang="en-US" sz="2400" smtClean="0">
                <a:solidFill>
                  <a:srgbClr val="003E00"/>
                </a:solidFill>
              </a:rPr>
              <a:t>, </a:t>
            </a:r>
            <a:r>
              <a:rPr lang="en-US" sz="2400" u="sng" smtClean="0">
                <a:solidFill>
                  <a:srgbClr val="003E00"/>
                </a:solidFill>
              </a:rPr>
              <a:t>epistemologi</a:t>
            </a:r>
            <a:r>
              <a:rPr lang="en-US" sz="2400" smtClean="0">
                <a:solidFill>
                  <a:srgbClr val="003E00"/>
                </a:solidFill>
              </a:rPr>
              <a:t>,  dan  </a:t>
            </a:r>
            <a:r>
              <a:rPr lang="en-US" sz="2400" u="sng" smtClean="0">
                <a:solidFill>
                  <a:srgbClr val="003E00"/>
                </a:solidFill>
              </a:rPr>
              <a:t>axiologi</a:t>
            </a:r>
            <a:r>
              <a:rPr lang="en-US" sz="2400" smtClean="0">
                <a:solidFill>
                  <a:srgbClr val="003E00"/>
                </a:solidFill>
              </a:rPr>
              <a:t>.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b="1" smtClean="0">
                <a:solidFill>
                  <a:srgbClr val="003E00"/>
                </a:solidFill>
              </a:rPr>
              <a:t>Ontologi</a:t>
            </a:r>
            <a:r>
              <a:rPr lang="en-US" sz="2400" smtClean="0">
                <a:solidFill>
                  <a:srgbClr val="003E00"/>
                </a:solidFill>
              </a:rPr>
              <a:t> membahas tentang apa yang ingin kita ketahui, seberapa  jauh kita ingin tahu, atau suatu pengkajian menganai  teori  tentang "ada".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b="1" smtClean="0">
                <a:solidFill>
                  <a:srgbClr val="003E00"/>
                </a:solidFill>
              </a:rPr>
              <a:t>Epistemologi</a:t>
            </a:r>
            <a:r>
              <a:rPr lang="en-US" sz="2400" smtClean="0">
                <a:solidFill>
                  <a:srgbClr val="003E00"/>
                </a:solidFill>
              </a:rPr>
              <a:t> adalah teori pengetahuan, yang membahas bagaimana langkah kita mendapatkan pengetahuan tantang objek ("ada")  tersebut.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b="1" smtClean="0">
                <a:solidFill>
                  <a:srgbClr val="003E00"/>
                </a:solidFill>
              </a:rPr>
              <a:t>Axiologi</a:t>
            </a:r>
            <a:r>
              <a:rPr lang="en-US" sz="2400" smtClean="0">
                <a:solidFill>
                  <a:srgbClr val="003E00"/>
                </a:solidFill>
              </a:rPr>
              <a:t>  membahas  tentang  nilai kegunaan ilmu bagi kita.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143000" y="381000"/>
            <a:ext cx="7543800" cy="5791200"/>
          </a:xfrm>
        </p:spPr>
        <p:txBody>
          <a:bodyPr/>
          <a:lstStyle/>
          <a:p>
            <a:pPr algn="just" eaLnBrk="1" hangingPunct="1">
              <a:lnSpc>
                <a:spcPct val="80000"/>
              </a:lnSpc>
            </a:pPr>
            <a:r>
              <a:rPr lang="en-US" sz="2000" smtClean="0">
                <a:solidFill>
                  <a:srgbClr val="003E00"/>
                </a:solidFill>
              </a:rPr>
              <a:t>Bidang  telaah  ilmu  pengetahuan  alam  adalah  segala sesuatu yang  berada  dalam  jangkauan  pengalaman  manusia. </a:t>
            </a:r>
          </a:p>
          <a:p>
            <a:pPr algn="just" eaLnBrk="1" hangingPunct="1">
              <a:lnSpc>
                <a:spcPct val="80000"/>
              </a:lnSpc>
              <a:buFont typeface="Wingdings" pitchFamily="2" charset="2"/>
              <a:buNone/>
            </a:pPr>
            <a:endParaRPr lang="en-US" sz="2000" smtClean="0">
              <a:solidFill>
                <a:srgbClr val="003E00"/>
              </a:solidFill>
            </a:endParaRPr>
          </a:p>
          <a:p>
            <a:pPr algn="just" eaLnBrk="1" hangingPunct="1">
              <a:lnSpc>
                <a:spcPct val="80000"/>
              </a:lnSpc>
            </a:pPr>
            <a:r>
              <a:rPr lang="en-US" sz="2000" smtClean="0">
                <a:solidFill>
                  <a:srgbClr val="003E00"/>
                </a:solidFill>
              </a:rPr>
              <a:t>Pengalaman disini menunjukkan adanya sesuatu yang telah kita alami dan kita mempunyai kesempatan untuk  mengkomonikasikan pengalaman tersebut kepada  orang lain.  </a:t>
            </a:r>
          </a:p>
          <a:p>
            <a:pPr algn="just" eaLnBrk="1" hangingPunct="1">
              <a:lnSpc>
                <a:spcPct val="80000"/>
              </a:lnSpc>
              <a:buFont typeface="Wingdings" pitchFamily="2" charset="2"/>
              <a:buNone/>
            </a:pPr>
            <a:endParaRPr lang="en-US" sz="2000" smtClean="0">
              <a:solidFill>
                <a:srgbClr val="003E00"/>
              </a:solidFill>
            </a:endParaRPr>
          </a:p>
          <a:p>
            <a:pPr algn="just" eaLnBrk="1" hangingPunct="1">
              <a:lnSpc>
                <a:spcPct val="80000"/>
              </a:lnSpc>
            </a:pPr>
            <a:r>
              <a:rPr lang="en-US" sz="2000" smtClean="0">
                <a:solidFill>
                  <a:srgbClr val="003E00"/>
                </a:solidFill>
              </a:rPr>
              <a:t>Sesuatu yang berada di luar jangkauan pengalaman  manusia  bukan  bidang  telaah ilmu pengetahaun alam, seperti surga dan neraka. Istilah yang dipakai untuk menunjukkan  sifat  kejadian  yang  terjangkau fitrah pengalaman menusia  disebut </a:t>
            </a:r>
            <a:r>
              <a:rPr lang="en-US" sz="2000" u="sng" smtClean="0">
                <a:solidFill>
                  <a:srgbClr val="003E00"/>
                </a:solidFill>
              </a:rPr>
              <a:t> empiris</a:t>
            </a:r>
            <a:r>
              <a:rPr lang="en-US" sz="2000" smtClean="0">
                <a:solidFill>
                  <a:srgbClr val="003E00"/>
                </a:solidFill>
              </a:rPr>
              <a:t>.  </a:t>
            </a:r>
          </a:p>
          <a:p>
            <a:pPr algn="just" eaLnBrk="1" hangingPunct="1">
              <a:lnSpc>
                <a:spcPct val="80000"/>
              </a:lnSpc>
              <a:buFont typeface="Wingdings" pitchFamily="2" charset="2"/>
              <a:buNone/>
            </a:pPr>
            <a:endParaRPr lang="en-US" sz="2000" smtClean="0">
              <a:solidFill>
                <a:srgbClr val="003E00"/>
              </a:solidFill>
            </a:endParaRPr>
          </a:p>
          <a:p>
            <a:pPr algn="just" eaLnBrk="1" hangingPunct="1">
              <a:lnSpc>
                <a:spcPct val="80000"/>
              </a:lnSpc>
            </a:pPr>
            <a:r>
              <a:rPr lang="en-US" sz="2000" smtClean="0">
                <a:solidFill>
                  <a:srgbClr val="003E00"/>
                </a:solidFill>
              </a:rPr>
              <a:t>Fakta  empiris adalah fakta yang dapat dialami langsung oleh manusia dengan menggunakan panca inderanya. </a:t>
            </a:r>
          </a:p>
          <a:p>
            <a:pPr algn="just" eaLnBrk="1" hangingPunct="1">
              <a:lnSpc>
                <a:spcPct val="80000"/>
              </a:lnSpc>
              <a:buFont typeface="Wingdings" pitchFamily="2" charset="2"/>
              <a:buNone/>
            </a:pPr>
            <a:endParaRPr lang="en-US" sz="2000" smtClean="0">
              <a:solidFill>
                <a:srgbClr val="003E00"/>
              </a:solidFill>
            </a:endParaRPr>
          </a:p>
          <a:p>
            <a:pPr algn="just" eaLnBrk="1" hangingPunct="1">
              <a:lnSpc>
                <a:spcPct val="80000"/>
              </a:lnSpc>
            </a:pPr>
            <a:r>
              <a:rPr lang="en-US" sz="2000" smtClean="0">
                <a:solidFill>
                  <a:srgbClr val="003E00"/>
                </a:solidFill>
              </a:rPr>
              <a:t>Ruang lingkup  kemampuan  panca indera  manusia  dan  peralatan  yang  dikembangkan  sebagai pembantu panca  indera  membentuk  suatu  apa  yang  dikenal sebagai dunia empiris.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76200"/>
            <a:ext cx="7239000" cy="655638"/>
          </a:xfrm>
        </p:spPr>
        <p:txBody>
          <a:bodyPr/>
          <a:lstStyle/>
          <a:p>
            <a:pPr algn="ctr" eaLnBrk="1" hangingPunct="1"/>
            <a:r>
              <a:rPr lang="en-US" sz="2800" smtClean="0">
                <a:solidFill>
                  <a:srgbClr val="800000"/>
                </a:solidFill>
              </a:rPr>
              <a:t>Asumsi dalam Ilmu Pengetahuan (Sains)</a:t>
            </a:r>
          </a:p>
        </p:txBody>
      </p:sp>
      <p:sp>
        <p:nvSpPr>
          <p:cNvPr id="8195" name="Rectangle 3"/>
          <p:cNvSpPr>
            <a:spLocks noGrp="1" noChangeArrowheads="1"/>
          </p:cNvSpPr>
          <p:nvPr>
            <p:ph type="body" idx="1"/>
          </p:nvPr>
        </p:nvSpPr>
        <p:spPr>
          <a:xfrm>
            <a:off x="1143000" y="609600"/>
            <a:ext cx="7772400" cy="6019800"/>
          </a:xfrm>
        </p:spPr>
        <p:txBody>
          <a:bodyPr/>
          <a:lstStyle/>
          <a:p>
            <a:pPr algn="just" eaLnBrk="1" hangingPunct="1">
              <a:lnSpc>
                <a:spcPct val="80000"/>
              </a:lnSpc>
            </a:pPr>
            <a:r>
              <a:rPr lang="en-US" sz="2400" smtClean="0">
                <a:solidFill>
                  <a:srgbClr val="003E00"/>
                </a:solidFill>
              </a:rPr>
              <a:t>Untuk mendapatkan  pengetahuan  ini,  ilmu  pengetahaun alam membuat beberapa andaian (asumsi) mengenai  obyek-obyek empiris. Assumsi itu perlu, sebab pernyataan asumtif  inilah yang memberi arah  dan  landasan  bagi  kegiatan  penelaahan kita. </a:t>
            </a:r>
            <a:endParaRPr lang="id-ID" sz="2400" smtClean="0">
              <a:solidFill>
                <a:srgbClr val="003E00"/>
              </a:solidFill>
            </a:endParaRP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Asumsi  pertama  adalah  </a:t>
            </a:r>
            <a:r>
              <a:rPr lang="en-US" sz="2400" b="1" smtClean="0">
                <a:solidFill>
                  <a:srgbClr val="800000"/>
                </a:solidFill>
              </a:rPr>
              <a:t>keserupaan</a:t>
            </a:r>
            <a:r>
              <a:rPr lang="en-US" sz="2400" b="1" smtClean="0">
                <a:solidFill>
                  <a:srgbClr val="003E00"/>
                </a:solidFill>
              </a:rPr>
              <a:t>,</a:t>
            </a:r>
            <a:r>
              <a:rPr lang="en-US" sz="2400" smtClean="0">
                <a:solidFill>
                  <a:srgbClr val="003E00"/>
                </a:solidFill>
              </a:rPr>
              <a:t> yang  menganggap  bahwa   obyek-obyek   tertentu   mempunyai keserupaan satu sama lainnya, umpamanya  dalam  hal  bentuk, struktur,  dan  sifat.  Klasifikasi   merupakan   pendekatan keilmuan yang pertama terhadap obyek-obyek yang ditelaahnya, dan  taksonomi  merupakan  cabang  keilmuan  yang  mula-mula sekali berkembang. </a:t>
            </a:r>
          </a:p>
          <a:p>
            <a:pPr algn="just" eaLnBrk="1" hangingPunct="1">
              <a:lnSpc>
                <a:spcPct val="80000"/>
              </a:lnSpc>
            </a:pPr>
            <a:endParaRPr lang="id-ID" sz="2400" smtClean="0">
              <a:solidFill>
                <a:srgbClr val="003E00"/>
              </a:solidFill>
            </a:endParaRPr>
          </a:p>
          <a:p>
            <a:pPr algn="just" eaLnBrk="1" hangingPunct="1">
              <a:lnSpc>
                <a:spcPct val="80000"/>
              </a:lnSpc>
            </a:pPr>
            <a:r>
              <a:rPr lang="en-US" sz="2400" smtClean="0">
                <a:solidFill>
                  <a:srgbClr val="003E00"/>
                </a:solidFill>
              </a:rPr>
              <a:t>Konsep ilmu  yang  lebih  lanjut  seperti konsep  perbandingan  (komparatif)  dan  kuantitatif   hanya dimungkinkan dengan adanya taksonomi yang baik.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219200" y="381000"/>
            <a:ext cx="7772400" cy="6248400"/>
          </a:xfrm>
        </p:spPr>
        <p:txBody>
          <a:bodyPr/>
          <a:lstStyle/>
          <a:p>
            <a:pPr algn="just" eaLnBrk="1" hangingPunct="1">
              <a:lnSpc>
                <a:spcPct val="80000"/>
              </a:lnSpc>
            </a:pPr>
            <a:r>
              <a:rPr lang="en-US" sz="2400" smtClean="0">
                <a:solidFill>
                  <a:srgbClr val="003E00"/>
                </a:solidFill>
              </a:rPr>
              <a:t>Asumsi yang kedua adalah </a:t>
            </a:r>
            <a:r>
              <a:rPr lang="en-US" sz="2400" b="1" smtClean="0">
                <a:solidFill>
                  <a:srgbClr val="800000"/>
                </a:solidFill>
              </a:rPr>
              <a:t>kelestarian</a:t>
            </a:r>
            <a:r>
              <a:rPr lang="en-US" sz="2400" smtClean="0">
                <a:solidFill>
                  <a:srgbClr val="800000"/>
                </a:solidFill>
              </a:rPr>
              <a:t>,</a:t>
            </a:r>
            <a:r>
              <a:rPr lang="en-US" sz="2400" smtClean="0">
                <a:solidFill>
                  <a:srgbClr val="003E00"/>
                </a:solidFill>
              </a:rPr>
              <a:t>  yang  menganggap bahwa suatu benda tidak  mengalami  perubahan  dalam  jangka waktu  tertentu.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Kegiatan  keilmuan  bertujuan  mempelajari tingkah laku  suatu  obyek  dalam  suatu  keadaan  tertentu. Kegiatan ini jelas tidak mungkin dilakukan bila obyek selalu berubah-ubah tiap waktu. Walaupun begitu tidak mungkin  kita menuntut adanya kelestarian yang absolut, sebab  dalam  perjalanan waktu tiap benda akan mengalami perubahan. </a:t>
            </a:r>
          </a:p>
          <a:p>
            <a:pPr algn="just" eaLnBrk="1" hangingPunct="1">
              <a:lnSpc>
                <a:spcPct val="80000"/>
              </a:lnSpc>
            </a:pPr>
            <a:endParaRPr lang="en-US" sz="2400" smtClean="0">
              <a:solidFill>
                <a:srgbClr val="003E00"/>
              </a:solidFill>
            </a:endParaRPr>
          </a:p>
          <a:p>
            <a:pPr algn="just" eaLnBrk="1" hangingPunct="1">
              <a:lnSpc>
                <a:spcPct val="80000"/>
              </a:lnSpc>
            </a:pPr>
            <a:r>
              <a:rPr lang="en-US" sz="2400" smtClean="0">
                <a:solidFill>
                  <a:srgbClr val="003E00"/>
                </a:solidFill>
              </a:rPr>
              <a:t>Oleh  sebab itu, ilmu hanya menuntut adanya kelestarian  yang  relatif, artinya sifat-sifat pokok dari suati benda  tidak  berubah dalam jangka waktu tertentu. Tercakup dalam  pengertina ini adalah pengakuan bahwa benda-benda  dalam  jangka  waktu panjang akan mengalami perubahan dan jangka waktu ini berbeda-beda untuk setiap benda.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219200" y="457200"/>
            <a:ext cx="7543800" cy="6172200"/>
          </a:xfrm>
        </p:spPr>
        <p:txBody>
          <a:bodyPr/>
          <a:lstStyle/>
          <a:p>
            <a:pPr algn="just" eaLnBrk="1" hangingPunct="1">
              <a:lnSpc>
                <a:spcPct val="80000"/>
              </a:lnSpc>
            </a:pPr>
            <a:r>
              <a:rPr lang="en-US" sz="2000" b="1" smtClean="0">
                <a:solidFill>
                  <a:srgbClr val="800000"/>
                </a:solidFill>
              </a:rPr>
              <a:t>Determinisme</a:t>
            </a:r>
            <a:r>
              <a:rPr lang="en-US" sz="2000" smtClean="0">
                <a:solidFill>
                  <a:srgbClr val="003E00"/>
                </a:solidFill>
              </a:rPr>
              <a:t> merupakan asumsi ilmu yang ke  tiga.  Kita menganggap bahwa tiap gejala bukan merupakan suatu  kejadian yang bersifat kebetulan. </a:t>
            </a:r>
          </a:p>
          <a:p>
            <a:pPr algn="just" eaLnBrk="1" hangingPunct="1">
              <a:lnSpc>
                <a:spcPct val="80000"/>
              </a:lnSpc>
            </a:pPr>
            <a:endParaRPr lang="en-US" sz="2000" smtClean="0">
              <a:solidFill>
                <a:srgbClr val="003E00"/>
              </a:solidFill>
            </a:endParaRPr>
          </a:p>
          <a:p>
            <a:pPr algn="just" eaLnBrk="1" hangingPunct="1">
              <a:lnSpc>
                <a:spcPct val="80000"/>
              </a:lnSpc>
            </a:pPr>
            <a:r>
              <a:rPr lang="en-US" sz="2000" smtClean="0">
                <a:solidFill>
                  <a:srgbClr val="003E00"/>
                </a:solidFill>
              </a:rPr>
              <a:t>Tiap gejala mempunyai pola tertentu yang bersifat tetap dengan urut-urutan  kejadian  yang  sama (seperti proses turunnya hujan). </a:t>
            </a:r>
          </a:p>
          <a:p>
            <a:pPr algn="just" eaLnBrk="1" hangingPunct="1">
              <a:lnSpc>
                <a:spcPct val="80000"/>
              </a:lnSpc>
            </a:pPr>
            <a:endParaRPr lang="en-US" sz="2000" smtClean="0">
              <a:solidFill>
                <a:srgbClr val="003E00"/>
              </a:solidFill>
            </a:endParaRPr>
          </a:p>
          <a:p>
            <a:pPr algn="just" eaLnBrk="1" hangingPunct="1">
              <a:lnSpc>
                <a:spcPct val="80000"/>
              </a:lnSpc>
            </a:pPr>
            <a:r>
              <a:rPr lang="en-US" sz="2000" smtClean="0">
                <a:solidFill>
                  <a:srgbClr val="003E00"/>
                </a:solidFill>
              </a:rPr>
              <a:t>Namun seperti  juga  dengan asumsi kelestarian, ilmu tidak menuntut adanya hubungan  sebab-akibat yang mutlak,  sehingga  suatu  kejadian  tertentu harus selalu diikuti oleh suatu  kejadian  yang  lain.  Ilmu tidak mengemukakan bahwa X selalu mengakibatkan Y, melainkan mengatakan bahwa  X  mempunyai  kemungkinan  (peluang)  yang besar untuk mengakibatkan terjadinya Y.  </a:t>
            </a:r>
          </a:p>
          <a:p>
            <a:pPr algn="just" eaLnBrk="1" hangingPunct="1">
              <a:lnSpc>
                <a:spcPct val="80000"/>
              </a:lnSpc>
            </a:pPr>
            <a:endParaRPr lang="en-US" sz="2000" smtClean="0">
              <a:solidFill>
                <a:srgbClr val="003E00"/>
              </a:solidFill>
            </a:endParaRPr>
          </a:p>
          <a:p>
            <a:pPr algn="just" eaLnBrk="1" hangingPunct="1">
              <a:lnSpc>
                <a:spcPct val="80000"/>
              </a:lnSpc>
            </a:pPr>
            <a:r>
              <a:rPr lang="en-US" sz="2000" smtClean="0">
                <a:solidFill>
                  <a:srgbClr val="003E00"/>
                </a:solidFill>
              </a:rPr>
              <a:t>Determinisme  dalam pengertian ilmu mempunyai  konotasi  yang  bersifat  peluang (probabilistik). Statistika merupakan metode yang menyatakan hubungan probabilistik antara gejala-gejala dalam penelaahan keilmuan. Statistika mempunyai pernana yang menentukan dalam persyaratan-persyaratan keilmuan sesuai dengan  asumsi  ilmu tentang alam.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30163"/>
            <a:ext cx="6324600" cy="731837"/>
          </a:xfrm>
        </p:spPr>
        <p:txBody>
          <a:bodyPr/>
          <a:lstStyle/>
          <a:p>
            <a:pPr eaLnBrk="1" hangingPunct="1"/>
            <a:r>
              <a:rPr lang="en-US" smtClean="0">
                <a:solidFill>
                  <a:srgbClr val="800000"/>
                </a:solidFill>
              </a:rPr>
              <a:t>ASPEK EPISTEMOLOGIK </a:t>
            </a:r>
          </a:p>
        </p:txBody>
      </p:sp>
      <p:sp>
        <p:nvSpPr>
          <p:cNvPr id="11267" name="Rectangle 3"/>
          <p:cNvSpPr>
            <a:spLocks noGrp="1" noChangeArrowheads="1"/>
          </p:cNvSpPr>
          <p:nvPr>
            <p:ph type="body" idx="1"/>
          </p:nvPr>
        </p:nvSpPr>
        <p:spPr>
          <a:xfrm>
            <a:off x="1143000" y="914400"/>
            <a:ext cx="7543800" cy="5745163"/>
          </a:xfrm>
        </p:spPr>
        <p:txBody>
          <a:bodyPr/>
          <a:lstStyle/>
          <a:p>
            <a:pPr algn="just" eaLnBrk="1" hangingPunct="1">
              <a:lnSpc>
                <a:spcPct val="80000"/>
              </a:lnSpc>
            </a:pPr>
            <a:r>
              <a:rPr lang="en-US" sz="2800" smtClean="0">
                <a:solidFill>
                  <a:srgbClr val="003E00"/>
                </a:solidFill>
              </a:rPr>
              <a:t>Ilmu merupakan sesuatu yang  didapat  melalui  proses  tertentu yang dinamakan metode keilmuan. Metode  inilah  yang  membedakan ilmu dengan buah pemikiran atau pengetahuan yang lain.</a:t>
            </a:r>
          </a:p>
          <a:p>
            <a:pPr algn="just" eaLnBrk="1" hangingPunct="1">
              <a:lnSpc>
                <a:spcPct val="80000"/>
              </a:lnSpc>
            </a:pPr>
            <a:endParaRPr lang="en-US" sz="2800" smtClean="0">
              <a:solidFill>
                <a:srgbClr val="003E00"/>
              </a:solidFill>
            </a:endParaRPr>
          </a:p>
          <a:p>
            <a:pPr algn="just" eaLnBrk="1" hangingPunct="1">
              <a:lnSpc>
                <a:spcPct val="80000"/>
              </a:lnSpc>
            </a:pPr>
            <a:r>
              <a:rPr lang="en-US" sz="2800" smtClean="0">
                <a:solidFill>
                  <a:srgbClr val="003E00"/>
                </a:solidFill>
              </a:rPr>
              <a:t>Epistemologi  (teori  keilmuan)  membahas  secara   mendalam segenap proses yang terlibatdalam usaha kita  untuk  memperoleh pengetahuan. </a:t>
            </a:r>
          </a:p>
          <a:p>
            <a:pPr algn="just" eaLnBrk="1" hangingPunct="1">
              <a:lnSpc>
                <a:spcPct val="80000"/>
              </a:lnSpc>
            </a:pPr>
            <a:endParaRPr lang="en-US" sz="2800" smtClean="0">
              <a:solidFill>
                <a:srgbClr val="003E00"/>
              </a:solidFill>
            </a:endParaRPr>
          </a:p>
          <a:p>
            <a:pPr algn="just" eaLnBrk="1" hangingPunct="1">
              <a:lnSpc>
                <a:spcPct val="80000"/>
              </a:lnSpc>
            </a:pPr>
            <a:r>
              <a:rPr lang="en-US" sz="2800" smtClean="0">
                <a:solidFill>
                  <a:srgbClr val="003E00"/>
                </a:solidFill>
              </a:rPr>
              <a:t>Sebagai  ilustrasi  dalam  membahas  dasar epistemologi  ilmu  berkut  ini  disajikan   suatu   dongeng keilmuan, yaitu suatu Dongeng Tentang Pasang (W. M. Davis).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ience Project Beaker">
  <a:themeElements>
    <a:clrScheme name="Science Project Beak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ce Project Beak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Science Project Beak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ce Project Beak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ce Project Beak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ce Project Beak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ce Project Beak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ce Project Beak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ce Project Beak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ce Project Beak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ce Project Beak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ce Project Beak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ce Project Beak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ce Project Beak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beaker</Template>
  <TotalTime>0</TotalTime>
  <Words>1535</Words>
  <Application>Microsoft Office PowerPoint</Application>
  <PresentationFormat>On-screen Show (4:3)</PresentationFormat>
  <Paragraphs>134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Wingdings</vt:lpstr>
      <vt:lpstr>Century Gothic</vt:lpstr>
      <vt:lpstr>Arial Black</vt:lpstr>
      <vt:lpstr>Tahoma</vt:lpstr>
      <vt:lpstr>Science Project Beaker</vt:lpstr>
      <vt:lpstr>Tinjauan Filosofik Ilmu Pengetahuan </vt:lpstr>
      <vt:lpstr>Kegiatan Keilmuan sebagai Sebuah Proses</vt:lpstr>
      <vt:lpstr>TINJAUAN FILOSOFIK ILMU PENGETAHUAN </vt:lpstr>
      <vt:lpstr>Ontologi, Epistemologi, dan Axiologi</vt:lpstr>
      <vt:lpstr>Slide 5</vt:lpstr>
      <vt:lpstr>Asumsi dalam Ilmu Pengetahuan (Sains)</vt:lpstr>
      <vt:lpstr>Slide 7</vt:lpstr>
      <vt:lpstr>Slide 8</vt:lpstr>
      <vt:lpstr>ASPEK EPISTEMOLOGIK </vt:lpstr>
      <vt:lpstr>Slide 10</vt:lpstr>
      <vt:lpstr>Slide 11</vt:lpstr>
      <vt:lpstr>Slide 12</vt:lpstr>
      <vt:lpstr>Slide 13</vt:lpstr>
      <vt:lpstr>Slide 14</vt:lpstr>
      <vt:lpstr>Pengamatan, Penemuan dan Deduksi</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
  <cp:lastModifiedBy/>
  <cp:revision>156</cp:revision>
  <dcterms:created xsi:type="dcterms:W3CDTF">2007-08-26T15:04:16Z</dcterms:created>
  <dcterms:modified xsi:type="dcterms:W3CDTF">2015-04-12T13:46:40Z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 DAP">
    <vt:lpwstr>[ContentDir]\Student\MS\Templates\Science Project\Science Project.xml</vt:lpwstr>
  </property>
  <property fmtid="{D5CDD505-2E9C-101B-9397-08002B2CF9AE}" pid="3" name="SE Mode">
    <vt:lpwstr>student</vt:lpwstr>
  </property>
  <property fmtid="{D5CDD505-2E9C-101B-9397-08002B2CF9AE}" pid="4" name="SE Context">
    <vt:lpwstr>Math and Science</vt:lpwstr>
  </property>
  <property fmtid="{D5CDD505-2E9C-101B-9397-08002B2CF9AE}" pid="5" name="SE DAP Default">
    <vt:lpwstr>[ContentDir]\Student\MS\Templates\Science Project\Science Project.xml</vt:lpwstr>
  </property>
  <property fmtid="{D5CDD505-2E9C-101B-9397-08002B2CF9AE}" pid="6" name="SE DAP Check Values">
    <vt:lpwstr>00000000000000000000000000000000000000000000000000000000000000000000000000010000</vt:lpwstr>
  </property>
  <property fmtid="{D5CDD505-2E9C-101B-9397-08002B2CF9AE}" pid="7" name="SE DAP Window Handle">
    <vt:lpwstr>66552</vt:lpwstr>
  </property>
</Properties>
</file>