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6" r:id="rId5"/>
    <p:sldId id="268" r:id="rId6"/>
    <p:sldId id="267" r:id="rId7"/>
    <p:sldId id="269" r:id="rId8"/>
    <p:sldId id="270" r:id="rId9"/>
    <p:sldId id="272" r:id="rId10"/>
    <p:sldId id="271" r:id="rId11"/>
    <p:sldId id="276" r:id="rId12"/>
    <p:sldId id="278" r:id="rId13"/>
    <p:sldId id="259" r:id="rId14"/>
    <p:sldId id="258" r:id="rId15"/>
    <p:sldId id="261" r:id="rId16"/>
    <p:sldId id="277" r:id="rId17"/>
    <p:sldId id="273" r:id="rId18"/>
    <p:sldId id="274" r:id="rId19"/>
    <p:sldId id="275" r:id="rId20"/>
    <p:sldId id="260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BBAA2E-F7F2-4805-892E-9DE48DECBA65}" type="datetimeFigureOut">
              <a:rPr lang="id-ID" smtClean="0"/>
              <a:t>07/03/2017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1F9377-A73B-48DE-B269-71F4513B430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 Metode Penelitian Pendidikan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7680"/>
            <a:ext cx="8291264" cy="70609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endParaRPr lang="id-ID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945232"/>
            <a:ext cx="8363272" cy="5220072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id-ID" sz="2400" dirty="0" smtClean="0">
                <a:solidFill>
                  <a:srgbClr val="C00000"/>
                </a:solidFill>
                <a:latin typeface="+mj-lt"/>
              </a:rPr>
              <a:t>Riduwan, 2010, Metode dan Teknik Menyusun Proposal Penelitian (untuk Mahasiswa S1, S2, dan S3). Penerbit A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lfabeta</a:t>
            </a:r>
            <a:r>
              <a:rPr lang="id-ID" sz="2400" dirty="0" smtClean="0">
                <a:solidFill>
                  <a:srgbClr val="C00000"/>
                </a:solidFill>
                <a:latin typeface="+mj-lt"/>
              </a:rPr>
              <a:t>, Bandung. </a:t>
            </a:r>
            <a:endParaRPr lang="en-US" sz="2400" dirty="0" smtClean="0">
              <a:solidFill>
                <a:srgbClr val="C00000"/>
              </a:solidFill>
              <a:latin typeface="+mj-lt"/>
            </a:endParaRPr>
          </a:p>
          <a:p>
            <a:pPr marL="339725" indent="-339725" algn="just"/>
            <a:endParaRPr lang="en-US" sz="2400" dirty="0" smtClean="0">
              <a:solidFill>
                <a:srgbClr val="C00000"/>
              </a:solidFill>
              <a:latin typeface="+mj-lt"/>
            </a:endParaRPr>
          </a:p>
          <a:p>
            <a:pPr marL="339725" indent="-339725" algn="just"/>
            <a:r>
              <a:rPr lang="en-US" sz="2400" dirty="0" err="1">
                <a:solidFill>
                  <a:srgbClr val="C00000"/>
                </a:solidFill>
                <a:latin typeface="+mj-lt"/>
              </a:rPr>
              <a:t>Sugiyono</a:t>
            </a:r>
            <a:r>
              <a:rPr lang="en-US" sz="2400">
                <a:solidFill>
                  <a:srgbClr val="C00000"/>
                </a:solidFill>
                <a:latin typeface="+mj-lt"/>
              </a:rPr>
              <a:t>, </a:t>
            </a:r>
            <a:r>
              <a:rPr lang="en-US" sz="2400" smtClean="0">
                <a:solidFill>
                  <a:srgbClr val="C00000"/>
                </a:solidFill>
                <a:latin typeface="+mj-lt"/>
              </a:rPr>
              <a:t>2015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Metode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Penelitian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&amp;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Pengembangan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Penerbit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Alfabeta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, Bandung. </a:t>
            </a:r>
          </a:p>
          <a:p>
            <a:pPr marL="339725" indent="-339725" algn="just"/>
            <a:endParaRPr lang="en-US" sz="2400" dirty="0" smtClean="0">
              <a:solidFill>
                <a:srgbClr val="C00000"/>
              </a:solidFill>
              <a:latin typeface="+mj-lt"/>
            </a:endParaRPr>
          </a:p>
          <a:p>
            <a:pPr marL="339725" indent="-339725" algn="just"/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Sugiyono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, 2015,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Metode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Penelitian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Kombinasi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(Mixed Methods),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Penerbit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Alfabeta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Bandung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.</a:t>
            </a:r>
            <a:endParaRPr lang="en-US" sz="2400" dirty="0" smtClean="0">
              <a:solidFill>
                <a:srgbClr val="C00000"/>
              </a:solidFill>
              <a:latin typeface="+mj-lt"/>
            </a:endParaRPr>
          </a:p>
          <a:p>
            <a:pPr marL="339725" indent="-339725" algn="just"/>
            <a:endParaRPr lang="en-US" sz="2400" dirty="0" smtClean="0">
              <a:solidFill>
                <a:srgbClr val="C00000"/>
              </a:solidFill>
              <a:latin typeface="+mj-lt"/>
            </a:endParaRPr>
          </a:p>
          <a:p>
            <a:pPr marL="339725" indent="-339725" algn="just"/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Sugiyono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, 2016,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Metode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Penelitian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Pendidikan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: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Pendekatan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Kuantitatif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Kualitatif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dan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 R&amp;D,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Penerbit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Alfabeta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, Bandung.</a:t>
            </a:r>
          </a:p>
          <a:p>
            <a:pPr marL="339725" indent="-339725" algn="just"/>
            <a:endParaRPr lang="en-US" sz="2400" dirty="0" smtClean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72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7680"/>
            <a:ext cx="3240360" cy="70609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endParaRPr lang="id-ID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asil gambar untuk metode penelitian pendidikan sugiyono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3000" contras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15" y="2132856"/>
            <a:ext cx="2520280" cy="384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asil gambar untuk metode penelitian pendidikan sugiyo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05703"/>
            <a:ext cx="2601257" cy="408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asil gambar untuk metode penelitian &amp; Pengembangan Sugiyo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950725"/>
            <a:ext cx="2520280" cy="399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1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7680"/>
            <a:ext cx="3240360" cy="70609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endParaRPr lang="id-ID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Hasil gambar untuk buku penelitian pendidikan creswe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836" y="1484784"/>
            <a:ext cx="2845374" cy="416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asil gambar untuk metode dan teknik menyusun proposal penelitian riduwan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3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84784"/>
            <a:ext cx="2703562" cy="417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5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" contras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4229"/>
            <a:ext cx="5400600" cy="6729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4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000" contras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" y="72388"/>
            <a:ext cx="9041632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07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57225"/>
            <a:ext cx="88011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98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51" y="304892"/>
            <a:ext cx="8493621" cy="623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3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16632"/>
            <a:ext cx="6212160" cy="7829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PENEMUAN KEBENARAN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55576" y="3429000"/>
            <a:ext cx="2140024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  <a:latin typeface="+mj-lt"/>
              </a:rPr>
              <a:t>KEBENARAN</a:t>
            </a: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 flipV="1">
            <a:off x="2895600" y="32004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2895600" y="41148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>
            <a:off x="35052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3657600" y="502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4049216" y="1772816"/>
            <a:ext cx="4267200" cy="2514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NON ILMIAH</a:t>
            </a:r>
          </a:p>
          <a:p>
            <a:pPr algn="ctr"/>
            <a:r>
              <a:rPr lang="en-US" sz="2400" dirty="0" err="1">
                <a:solidFill>
                  <a:schemeClr val="bg1"/>
                </a:solidFill>
                <a:latin typeface="+mj-lt"/>
              </a:rPr>
              <a:t>Kebetulan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  <a:latin typeface="+mj-lt"/>
              </a:rPr>
              <a:t>Coba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Ralat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  <a:latin typeface="+mj-lt"/>
              </a:rPr>
              <a:t>Otoritas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  <a:latin typeface="+mj-lt"/>
              </a:rPr>
              <a:t>Spekulatif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  <a:latin typeface="+mj-lt"/>
              </a:rPr>
              <a:t>Kritis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&amp;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Rasional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26634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038600" y="4419600"/>
            <a:ext cx="4267200" cy="16764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ILMIAH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Arial Narrow" pitchFamily="34" charset="0"/>
              </a:rPr>
              <a:t>Penelitian:Historis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,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Arial Narrow" pitchFamily="34" charset="0"/>
              </a:rPr>
              <a:t>Kasus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 &amp; </a:t>
            </a:r>
            <a:r>
              <a:rPr lang="en-US" sz="2400" dirty="0" err="1" smtClean="0">
                <a:solidFill>
                  <a:schemeClr val="bg1"/>
                </a:solidFill>
                <a:latin typeface="Arial Narrow" pitchFamily="34" charset="0"/>
              </a:rPr>
              <a:t>Lapangan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,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Arial Narrow" pitchFamily="34" charset="0"/>
              </a:rPr>
              <a:t>Korelasional,Eksperimen</a:t>
            </a:r>
            <a:endParaRPr lang="en-US" sz="2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Arial Narrow" pitchFamily="34" charset="0"/>
              </a:rPr>
              <a:t>Tindakan</a:t>
            </a:r>
            <a:endParaRPr lang="en-US" sz="2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924800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HUBUNGAN TEORI, METODE, DAN DATA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27584" y="1618456"/>
            <a:ext cx="7620000" cy="4114800"/>
            <a:chOff x="914400" y="2057400"/>
            <a:chExt cx="7620000" cy="4114800"/>
          </a:xfrm>
        </p:grpSpPr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914400" y="2057400"/>
              <a:ext cx="28956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DATA</a:t>
              </a:r>
            </a:p>
            <a:p>
              <a:pPr algn="ctr"/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Informasi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tentang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</a:t>
              </a:r>
            </a:p>
            <a:p>
              <a:pPr algn="ctr"/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dunia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empiris</a:t>
              </a:r>
              <a:endParaRPr lang="en-US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5486400" y="2057400"/>
              <a:ext cx="30480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TEORI</a:t>
              </a:r>
            </a:p>
            <a:p>
              <a:pPr algn="ctr"/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Keterangan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logis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tentang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</a:t>
              </a:r>
            </a:p>
            <a:p>
              <a:pPr algn="ctr"/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dunia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empiris</a:t>
              </a:r>
              <a:endParaRPr lang="en-US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3200400" y="4343400"/>
              <a:ext cx="2895600" cy="1828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METODE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+mj-lt"/>
                </a:rPr>
                <a:t>Cara </a:t>
              </a:r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memperoleh</a:t>
              </a:r>
              <a:endParaRPr lang="en-US" dirty="0">
                <a:solidFill>
                  <a:schemeClr val="bg1"/>
                </a:solidFill>
                <a:latin typeface="+mj-lt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+mj-lt"/>
                </a:rPr>
                <a:t>Info. </a:t>
              </a:r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yg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berguna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untuk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</a:t>
              </a:r>
            </a:p>
            <a:p>
              <a:pPr algn="ctr"/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penjelas</a:t>
              </a:r>
              <a:endParaRPr lang="en-US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7655" name="Line 10"/>
            <p:cNvSpPr>
              <a:spLocks noChangeShapeType="1"/>
            </p:cNvSpPr>
            <p:nvPr/>
          </p:nvSpPr>
          <p:spPr bwMode="auto">
            <a:xfrm>
              <a:off x="3810000" y="2819400"/>
              <a:ext cx="1676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Line 11"/>
            <p:cNvSpPr>
              <a:spLocks noChangeShapeType="1"/>
            </p:cNvSpPr>
            <p:nvPr/>
          </p:nvSpPr>
          <p:spPr bwMode="auto">
            <a:xfrm flipH="1">
              <a:off x="6096000" y="5257800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Line 13"/>
            <p:cNvSpPr>
              <a:spLocks noChangeShapeType="1"/>
            </p:cNvSpPr>
            <p:nvPr/>
          </p:nvSpPr>
          <p:spPr bwMode="auto">
            <a:xfrm flipV="1">
              <a:off x="7086600" y="35052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14"/>
            <p:cNvSpPr>
              <a:spLocks noChangeShapeType="1"/>
            </p:cNvSpPr>
            <p:nvPr/>
          </p:nvSpPr>
          <p:spPr bwMode="auto">
            <a:xfrm flipV="1">
              <a:off x="2362200" y="35052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15"/>
            <p:cNvSpPr>
              <a:spLocks noChangeShapeType="1"/>
            </p:cNvSpPr>
            <p:nvPr/>
          </p:nvSpPr>
          <p:spPr bwMode="auto">
            <a:xfrm>
              <a:off x="2362200" y="5257800"/>
              <a:ext cx="838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12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604019" y="332656"/>
            <a:ext cx="80724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id-ID" sz="2000" dirty="0">
                <a:latin typeface="Arial Rounded MT Bold" pitchFamily="34" charset="0"/>
              </a:rPr>
              <a:t>STRUKTUR ILMU</a:t>
            </a:r>
          </a:p>
          <a:p>
            <a:pPr algn="ctr" eaLnBrk="1" hangingPunct="1"/>
            <a:r>
              <a:rPr lang="id-ID" sz="2000" dirty="0">
                <a:latin typeface="Arial Rounded MT Bold" pitchFamily="34" charset="0"/>
              </a:rPr>
              <a:t>Gambaran bagaimana ilmu tersistimatisir dalam suatu lingkungan  (boundaries) – ilustrasi hubungan antara fakta, konsep, generalisasi, dan teori </a:t>
            </a:r>
          </a:p>
        </p:txBody>
      </p:sp>
      <p:sp>
        <p:nvSpPr>
          <p:cNvPr id="28685" name="TextBox 14"/>
          <p:cNvSpPr txBox="1">
            <a:spLocks noChangeArrowheads="1"/>
          </p:cNvSpPr>
          <p:nvPr/>
        </p:nvSpPr>
        <p:spPr bwMode="auto">
          <a:xfrm>
            <a:off x="704106" y="2060848"/>
            <a:ext cx="257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id-ID" sz="2000"/>
              <a:t>Increasing transfer value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96777" y="2060848"/>
            <a:ext cx="7239719" cy="3424386"/>
            <a:chOff x="1475656" y="2596902"/>
            <a:chExt cx="7239719" cy="3424386"/>
          </a:xfrm>
        </p:grpSpPr>
        <p:sp>
          <p:nvSpPr>
            <p:cNvPr id="4" name="Isosceles Triangle 3"/>
            <p:cNvSpPr/>
            <p:nvPr/>
          </p:nvSpPr>
          <p:spPr>
            <a:xfrm flipH="1">
              <a:off x="1691680" y="2996952"/>
              <a:ext cx="5429250" cy="3000375"/>
            </a:xfrm>
            <a:prstGeom prst="triangle">
              <a:avLst>
                <a:gd name="adj" fmla="val 508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643313" y="4000500"/>
              <a:ext cx="1500187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86125" y="4643438"/>
              <a:ext cx="2357438" cy="714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71750" y="5357813"/>
              <a:ext cx="3714750" cy="714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0" name="TextBox 12"/>
            <p:cNvSpPr txBox="1">
              <a:spLocks noChangeArrowheads="1"/>
            </p:cNvSpPr>
            <p:nvPr/>
          </p:nvSpPr>
          <p:spPr bwMode="auto">
            <a:xfrm>
              <a:off x="3071813" y="5429250"/>
              <a:ext cx="27146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id-ID" sz="2000"/>
                <a:t>FAKTA-FAKTA</a:t>
              </a:r>
            </a:p>
          </p:txBody>
        </p:sp>
        <p:sp>
          <p:nvSpPr>
            <p:cNvPr id="28681" name="TextBox 13"/>
            <p:cNvSpPr txBox="1">
              <a:spLocks noChangeArrowheads="1"/>
            </p:cNvSpPr>
            <p:nvPr/>
          </p:nvSpPr>
          <p:spPr bwMode="auto">
            <a:xfrm>
              <a:off x="3071813" y="4857750"/>
              <a:ext cx="25717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id-ID" sz="1800"/>
                <a:t>KONSEP-KONSEP</a:t>
              </a:r>
            </a:p>
          </p:txBody>
        </p:sp>
        <p:sp>
          <p:nvSpPr>
            <p:cNvPr id="28682" name="TextBox 14"/>
            <p:cNvSpPr txBox="1">
              <a:spLocks noChangeArrowheads="1"/>
            </p:cNvSpPr>
            <p:nvPr/>
          </p:nvSpPr>
          <p:spPr bwMode="auto">
            <a:xfrm>
              <a:off x="3500438" y="4143375"/>
              <a:ext cx="17859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id-ID" sz="1800"/>
                <a:t>GENERALISASI</a:t>
              </a:r>
            </a:p>
          </p:txBody>
        </p:sp>
        <p:sp>
          <p:nvSpPr>
            <p:cNvPr id="28683" name="TextBox 15"/>
            <p:cNvSpPr txBox="1">
              <a:spLocks noChangeArrowheads="1"/>
            </p:cNvSpPr>
            <p:nvPr/>
          </p:nvSpPr>
          <p:spPr bwMode="auto">
            <a:xfrm>
              <a:off x="3714750" y="3500438"/>
              <a:ext cx="13573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id-ID" sz="1800"/>
                <a:t>TEORI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-24532" y="4519513"/>
              <a:ext cx="3001963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5951563" y="4518942"/>
              <a:ext cx="285908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7" name="TextBox 17"/>
            <p:cNvSpPr txBox="1">
              <a:spLocks noChangeArrowheads="1"/>
            </p:cNvSpPr>
            <p:nvPr/>
          </p:nvSpPr>
          <p:spPr bwMode="auto">
            <a:xfrm>
              <a:off x="6215063" y="2596902"/>
              <a:ext cx="25003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2000" dirty="0"/>
                <a:t>Increasing specificity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42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2630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Deskripsi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Matakuliah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291264" cy="5976664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latin typeface="+mj-lt"/>
              </a:rPr>
              <a:t>Matakuliah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Metodologi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Penelitian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Pendidikan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bertujuan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untuk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membekali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mahasiswa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tentang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pengetahuan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pemahaman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penerapan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berbagai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metode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penelitian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dalam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rangka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penyusunan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tugas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akhir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just"/>
            <a:r>
              <a:rPr lang="en-US" sz="2800" dirty="0">
                <a:latin typeface="+mj-lt"/>
              </a:rPr>
              <a:t>Mata </a:t>
            </a:r>
            <a:r>
              <a:rPr lang="en-US" sz="2800" dirty="0" err="1">
                <a:latin typeface="+mj-lt"/>
              </a:rPr>
              <a:t>kuliah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ini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meliputi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teori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praktik</a:t>
            </a:r>
            <a:r>
              <a:rPr lang="en-US" sz="2800" dirty="0">
                <a:latin typeface="+mj-lt"/>
              </a:rPr>
              <a:t> yang </a:t>
            </a:r>
            <a:r>
              <a:rPr lang="en-US" sz="2800" dirty="0" err="1">
                <a:latin typeface="+mj-lt"/>
              </a:rPr>
              <a:t>dengan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komposisi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berimbang</a:t>
            </a:r>
            <a:r>
              <a:rPr lang="en-US" sz="2800" dirty="0">
                <a:latin typeface="+mj-lt"/>
              </a:rPr>
              <a:t>. </a:t>
            </a:r>
            <a:r>
              <a:rPr lang="en-US" sz="2800" dirty="0" err="1">
                <a:latin typeface="+mj-lt"/>
              </a:rPr>
              <a:t>Evaluasi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dilakukan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melalui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tertulis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tugas-tugas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terstruktur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just"/>
            <a:r>
              <a:rPr lang="en-US" sz="2800" dirty="0" err="1" smtClean="0">
                <a:latin typeface="+mj-lt"/>
              </a:rPr>
              <a:t>Matakuliah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ini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bersifat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pre-</a:t>
            </a:r>
            <a:r>
              <a:rPr lang="en-US" sz="2800" dirty="0" err="1" smtClean="0">
                <a:latin typeface="+mj-lt"/>
              </a:rPr>
              <a:t>requisit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wajib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tempuh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bagi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semua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mahasiswa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program </a:t>
            </a:r>
            <a:r>
              <a:rPr lang="en-US" sz="2800" dirty="0" err="1" smtClean="0">
                <a:latin typeface="+mj-lt"/>
              </a:rPr>
              <a:t>studi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pendidikan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fisika</a:t>
            </a:r>
            <a:r>
              <a:rPr lang="en-US" sz="2800" dirty="0" smtClean="0">
                <a:latin typeface="+mj-lt"/>
              </a:rPr>
              <a:t>. </a:t>
            </a:r>
          </a:p>
          <a:p>
            <a:pPr algn="just"/>
            <a:r>
              <a:rPr lang="en-US" sz="2800" dirty="0" err="1" smtClean="0">
                <a:latin typeface="+mj-lt"/>
              </a:rPr>
              <a:t>Tugas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akhir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matakuliah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ini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berupa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penyusunan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proposal </a:t>
            </a:r>
            <a:r>
              <a:rPr lang="en-US" sz="2800" dirty="0" err="1" smtClean="0">
                <a:latin typeface="+mj-lt"/>
              </a:rPr>
              <a:t>penelitian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untuk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skripsi</a:t>
            </a:r>
            <a:r>
              <a:rPr lang="en-US" sz="28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23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3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2630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Deskripsi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Matakuliah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291264" cy="5688632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latin typeface="+mj-lt"/>
              </a:rPr>
              <a:t>Dalam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perkuliahan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dibahas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berbagai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jenis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penelitian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langkah-langkah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penelitian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ilmiah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mulai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dari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penentuan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topik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identifikasi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permasalahan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ulasan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kepustakaan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penentuan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fokus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masalah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penentuan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variabel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disain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metode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teknik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pengumpulan</a:t>
            </a:r>
            <a:r>
              <a:rPr lang="en-US" sz="2800" dirty="0">
                <a:latin typeface="+mj-lt"/>
              </a:rPr>
              <a:t> data, </a:t>
            </a:r>
            <a:r>
              <a:rPr lang="en-US" sz="2800" dirty="0" err="1">
                <a:latin typeface="+mj-lt"/>
              </a:rPr>
              <a:t>analisis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penarikan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kesimpulan</a:t>
            </a:r>
            <a:r>
              <a:rPr lang="en-US" sz="2800" dirty="0">
                <a:latin typeface="+mj-lt"/>
              </a:rPr>
              <a:t>. </a:t>
            </a: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 err="1" smtClean="0">
                <a:latin typeface="+mj-lt"/>
              </a:rPr>
              <a:t>Perkuliahan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dilakukan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dengan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berbagai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pendekatan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metode</a:t>
            </a:r>
            <a:r>
              <a:rPr lang="en-US" sz="2800" dirty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berpusat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pada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mahasiswa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seperti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diskusi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kajian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hasil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penelitian</a:t>
            </a:r>
            <a:r>
              <a:rPr lang="en-US" sz="2800" dirty="0" smtClean="0">
                <a:latin typeface="+mj-lt"/>
              </a:rPr>
              <a:t> (</a:t>
            </a:r>
            <a:r>
              <a:rPr lang="en-US" sz="2800" dirty="0" err="1" smtClean="0">
                <a:latin typeface="+mj-lt"/>
              </a:rPr>
              <a:t>laporan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penelitian</a:t>
            </a:r>
            <a:r>
              <a:rPr lang="en-US" sz="2800" dirty="0" smtClean="0">
                <a:latin typeface="+mj-lt"/>
              </a:rPr>
              <a:t>/</a:t>
            </a:r>
            <a:r>
              <a:rPr lang="en-US" sz="2800" dirty="0" err="1" smtClean="0">
                <a:latin typeface="+mj-lt"/>
              </a:rPr>
              <a:t>artikel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jurnal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penelitian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pendidikan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fisika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 err="1" smtClean="0">
                <a:latin typeface="+mj-lt"/>
              </a:rPr>
              <a:t>untuk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belajar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mengidentifikasi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masalah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praktik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pembuatan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pra</a:t>
            </a:r>
            <a:r>
              <a:rPr lang="en-US" sz="2800" dirty="0">
                <a:latin typeface="+mj-lt"/>
              </a:rPr>
              <a:t> proposal. </a:t>
            </a: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79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Topik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Mata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Kuliah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772400" cy="511256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Pendahuluan</a:t>
            </a:r>
            <a:endParaRPr lang="en-US" sz="2400" dirty="0" smtClean="0">
              <a:solidFill>
                <a:srgbClr val="C00000"/>
              </a:solidFill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Pola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berpikir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ilmiah</a:t>
            </a:r>
            <a:r>
              <a:rPr lang="en-US" sz="2400" dirty="0" smtClean="0">
                <a:latin typeface="+mj-lt"/>
              </a:rPr>
              <a:t>/non </a:t>
            </a:r>
            <a:r>
              <a:rPr lang="en-US" sz="2400" dirty="0" err="1">
                <a:latin typeface="+mj-lt"/>
              </a:rPr>
              <a:t>ilmiah</a:t>
            </a:r>
            <a:r>
              <a:rPr lang="en-US" sz="2400" dirty="0">
                <a:latin typeface="+mj-lt"/>
              </a:rPr>
              <a:t>,</a:t>
            </a:r>
          </a:p>
          <a:p>
            <a:pPr lvl="2"/>
            <a:r>
              <a:rPr lang="sv-SE" sz="2400" dirty="0" smtClean="0">
                <a:latin typeface="+mj-lt"/>
              </a:rPr>
              <a:t>Hakikat</a:t>
            </a:r>
            <a:r>
              <a:rPr lang="sv-SE" sz="2400" dirty="0">
                <a:latin typeface="+mj-lt"/>
              </a:rPr>
              <a:t>, tujuan dan </a:t>
            </a:r>
            <a:r>
              <a:rPr lang="sv-SE" sz="2400" dirty="0" smtClean="0">
                <a:latin typeface="+mj-lt"/>
              </a:rPr>
              <a:t>fungsi </a:t>
            </a:r>
            <a:r>
              <a:rPr lang="en-US" sz="2400" dirty="0" err="1" smtClean="0">
                <a:latin typeface="+mj-lt"/>
              </a:rPr>
              <a:t>penelitian</a:t>
            </a:r>
            <a:r>
              <a:rPr lang="en-US" sz="2400" dirty="0">
                <a:latin typeface="+mj-lt"/>
              </a:rPr>
              <a:t>,</a:t>
            </a:r>
          </a:p>
          <a:p>
            <a:pPr lvl="2"/>
            <a:r>
              <a:rPr lang="en-US" sz="2400" dirty="0" err="1" smtClean="0">
                <a:latin typeface="+mj-lt"/>
              </a:rPr>
              <a:t>Penelitian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ilmu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pengetahuan</a:t>
            </a:r>
            <a:endParaRPr lang="en-US" sz="2400" dirty="0" smtClean="0">
              <a:latin typeface="+mj-lt"/>
            </a:endParaRPr>
          </a:p>
          <a:p>
            <a:pPr marL="320040" lvl="1" indent="0"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solidFill>
                  <a:srgbClr val="C00000"/>
                </a:solidFill>
                <a:latin typeface="+mj-lt"/>
              </a:rPr>
              <a:t>Jenis-Jenis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Penelitian</a:t>
            </a:r>
            <a:endParaRPr lang="en-US" sz="2400" dirty="0" smtClean="0">
              <a:solidFill>
                <a:srgbClr val="C00000"/>
              </a:solidFill>
              <a:latin typeface="+mj-lt"/>
            </a:endParaRPr>
          </a:p>
          <a:p>
            <a:pPr lvl="2"/>
            <a:r>
              <a:rPr lang="en-US" sz="2400" dirty="0" err="1">
                <a:latin typeface="+mj-lt"/>
              </a:rPr>
              <a:t>Penelitian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kuantitatif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dirty="0" err="1" smtClean="0">
                <a:latin typeface="+mj-lt"/>
              </a:rPr>
              <a:t>kualitatif</a:t>
            </a:r>
            <a:r>
              <a:rPr lang="en-US" sz="2400" dirty="0">
                <a:latin typeface="+mj-lt"/>
              </a:rPr>
              <a:t>,</a:t>
            </a:r>
          </a:p>
          <a:p>
            <a:pPr lvl="2"/>
            <a:r>
              <a:rPr lang="fi-FI" sz="2400" dirty="0" smtClean="0">
                <a:latin typeface="+mj-lt"/>
              </a:rPr>
              <a:t>Penelitian </a:t>
            </a:r>
            <a:r>
              <a:rPr lang="fi-FI" sz="2400" dirty="0">
                <a:latin typeface="+mj-lt"/>
              </a:rPr>
              <a:t>murni, terapan </a:t>
            </a:r>
            <a:r>
              <a:rPr lang="fi-FI" sz="2400" dirty="0" smtClean="0">
                <a:latin typeface="+mj-lt"/>
              </a:rPr>
              <a:t>dan </a:t>
            </a:r>
            <a:r>
              <a:rPr lang="en-US" sz="2400" dirty="0" err="1" smtClean="0">
                <a:latin typeface="+mj-lt"/>
              </a:rPr>
              <a:t>penelitian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evaluasi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Penelitian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deskriptif</a:t>
            </a:r>
            <a:r>
              <a:rPr lang="en-US" sz="2400" dirty="0">
                <a:latin typeface="+mj-lt"/>
              </a:rPr>
              <a:t>/</a:t>
            </a:r>
            <a:r>
              <a:rPr lang="en-US" sz="2400" dirty="0" err="1">
                <a:latin typeface="+mj-lt"/>
              </a:rPr>
              <a:t>eksplanasi</a:t>
            </a:r>
            <a:r>
              <a:rPr lang="en-US" sz="2400" dirty="0">
                <a:latin typeface="+mj-lt"/>
              </a:rPr>
              <a:t>,</a:t>
            </a:r>
          </a:p>
          <a:p>
            <a:pPr lvl="2"/>
            <a:r>
              <a:rPr lang="en-US" sz="2400" dirty="0" err="1" smtClean="0">
                <a:latin typeface="+mj-lt"/>
              </a:rPr>
              <a:t>Penelitian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eksperimen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/non </a:t>
            </a:r>
            <a:r>
              <a:rPr lang="en-US" sz="2400" dirty="0" err="1" smtClean="0">
                <a:latin typeface="+mj-lt"/>
              </a:rPr>
              <a:t>eksperimen</a:t>
            </a:r>
            <a:r>
              <a:rPr lang="en-US" sz="2400" dirty="0">
                <a:latin typeface="+mj-lt"/>
              </a:rPr>
              <a:t>,</a:t>
            </a:r>
          </a:p>
          <a:p>
            <a:pPr lvl="2"/>
            <a:r>
              <a:rPr lang="pt-BR" sz="2400" dirty="0" smtClean="0">
                <a:latin typeface="+mj-lt"/>
              </a:rPr>
              <a:t>Expos </a:t>
            </a:r>
            <a:r>
              <a:rPr lang="pt-BR" sz="2400" dirty="0">
                <a:latin typeface="+mj-lt"/>
              </a:rPr>
              <a:t>facto, Survey, </a:t>
            </a:r>
            <a:r>
              <a:rPr lang="pt-BR" sz="2400" dirty="0" smtClean="0">
                <a:latin typeface="+mj-lt"/>
              </a:rPr>
              <a:t>Studi </a:t>
            </a:r>
            <a:r>
              <a:rPr lang="en-US" sz="2400" dirty="0" err="1" smtClean="0">
                <a:latin typeface="+mj-lt"/>
              </a:rPr>
              <a:t>kasus</a:t>
            </a:r>
            <a:r>
              <a:rPr lang="en-US" sz="2400" dirty="0">
                <a:latin typeface="+mj-lt"/>
              </a:rPr>
              <a:t>, Action Research</a:t>
            </a:r>
          </a:p>
        </p:txBody>
      </p:sp>
    </p:spTree>
    <p:extLst>
      <p:ext uri="{BB962C8B-B14F-4D97-AF65-F5344CB8AC3E}">
        <p14:creationId xmlns:p14="http://schemas.microsoft.com/office/powerpoint/2010/main" val="39250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Topik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Mata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Kuliah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424936" cy="561662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Menyusun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Landasan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Teori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Merumuskan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hipotesis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2"/>
            <a:r>
              <a:rPr lang="fi-FI" sz="2400" dirty="0" smtClean="0">
                <a:latin typeface="+mj-lt"/>
              </a:rPr>
              <a:t>Penjelasan </a:t>
            </a:r>
            <a:r>
              <a:rPr lang="fi-FI" sz="2400" dirty="0">
                <a:latin typeface="+mj-lt"/>
              </a:rPr>
              <a:t>Ilmiah dan Teori</a:t>
            </a:r>
          </a:p>
          <a:p>
            <a:pPr lvl="2"/>
            <a:r>
              <a:rPr lang="en-US" sz="2400" dirty="0" err="1" smtClean="0">
                <a:latin typeface="+mj-lt"/>
              </a:rPr>
              <a:t>Macam-macam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sumber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literatur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dirty="0" err="1" smtClean="0">
                <a:latin typeface="+mj-lt"/>
              </a:rPr>
              <a:t>kepustakaan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dirty="0" smtClean="0">
                <a:latin typeface="+mj-lt"/>
              </a:rPr>
              <a:t>Isi </a:t>
            </a:r>
            <a:r>
              <a:rPr lang="en-US" sz="2400" dirty="0" err="1">
                <a:latin typeface="+mj-lt"/>
              </a:rPr>
              <a:t>studi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Kepustakaan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Jumlah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referensi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yang </a:t>
            </a:r>
            <a:r>
              <a:rPr lang="en-US" sz="2400" dirty="0" err="1" smtClean="0">
                <a:latin typeface="+mj-lt"/>
              </a:rPr>
              <a:t>diperlukan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Mengorganisasi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substansi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kajian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pustaka</a:t>
            </a:r>
            <a:endParaRPr lang="en-US" sz="2400" dirty="0" smtClean="0">
              <a:latin typeface="+mj-lt"/>
            </a:endParaRPr>
          </a:p>
          <a:p>
            <a:pPr marL="457200" indent="-457200">
              <a:buFont typeface="+mj-lt"/>
              <a:buAutoNum type="arabicPeriod" startAt="5"/>
            </a:pPr>
            <a:endParaRPr lang="en-US" sz="2400" dirty="0" smtClean="0">
              <a:latin typeface="+mj-lt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Merumuskan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hipotesis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Pengertian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macam-macam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hipotesis</a:t>
            </a:r>
            <a:r>
              <a:rPr lang="en-US" sz="2400" dirty="0">
                <a:latin typeface="+mj-lt"/>
              </a:rPr>
              <a:t>,</a:t>
            </a:r>
          </a:p>
          <a:p>
            <a:pPr lvl="2"/>
            <a:r>
              <a:rPr lang="en-US" sz="2400" dirty="0" err="1" smtClean="0">
                <a:latin typeface="+mj-lt"/>
              </a:rPr>
              <a:t>Merumuskan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hipotesis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smtClean="0">
                <a:latin typeface="+mj-lt"/>
              </a:rPr>
              <a:t>Kriteria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penerimaan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penolakan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hipotesis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Kesalahan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testing </a:t>
            </a:r>
            <a:r>
              <a:rPr lang="en-US" sz="2400" dirty="0" err="1" smtClean="0">
                <a:latin typeface="+mj-lt"/>
              </a:rPr>
              <a:t>hipotesis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88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Topik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Mata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Kuliah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424936" cy="561662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Langkah-langkah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Penelitian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Identifikasi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Permasalahan</a:t>
            </a:r>
            <a:r>
              <a:rPr lang="en-US" sz="2400" dirty="0">
                <a:latin typeface="+mj-lt"/>
              </a:rPr>
              <a:t>,</a:t>
            </a:r>
          </a:p>
          <a:p>
            <a:pPr lvl="2"/>
            <a:r>
              <a:rPr lang="en-US" sz="2400" dirty="0" err="1">
                <a:latin typeface="+mj-lt"/>
              </a:rPr>
              <a:t>Menyusun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Landasan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Teori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Merumuskan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hipotesis</a:t>
            </a:r>
            <a:r>
              <a:rPr lang="en-US" sz="2400" dirty="0">
                <a:latin typeface="+mj-lt"/>
              </a:rPr>
              <a:t>,</a:t>
            </a:r>
          </a:p>
          <a:p>
            <a:pPr lvl="2"/>
            <a:r>
              <a:rPr lang="en-US" sz="2400" dirty="0" err="1">
                <a:latin typeface="+mj-lt"/>
              </a:rPr>
              <a:t>Menentukan</a:t>
            </a:r>
            <a:r>
              <a:rPr lang="en-US" sz="2400" dirty="0">
                <a:latin typeface="+mj-lt"/>
              </a:rPr>
              <a:t> variable </a:t>
            </a:r>
            <a:r>
              <a:rPr lang="en-US" sz="2400" dirty="0" err="1">
                <a:latin typeface="+mj-lt"/>
              </a:rPr>
              <a:t>penelitian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dirty="0" err="1">
                <a:latin typeface="+mj-lt"/>
              </a:rPr>
              <a:t>Instrumen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penelitian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dirty="0" err="1">
                <a:latin typeface="+mj-lt"/>
              </a:rPr>
              <a:t>Menentukan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subjek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penelitian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dirty="0" err="1">
                <a:latin typeface="+mj-lt"/>
              </a:rPr>
              <a:t>Mengumpulkan</a:t>
            </a:r>
            <a:r>
              <a:rPr lang="en-US" sz="2400" dirty="0">
                <a:latin typeface="+mj-lt"/>
              </a:rPr>
              <a:t>/</a:t>
            </a:r>
            <a:r>
              <a:rPr lang="en-US" sz="2400" dirty="0" err="1">
                <a:latin typeface="+mj-lt"/>
              </a:rPr>
              <a:t>mengolah</a:t>
            </a:r>
            <a:r>
              <a:rPr lang="en-US" sz="2400" dirty="0">
                <a:latin typeface="+mj-lt"/>
              </a:rPr>
              <a:t> data</a:t>
            </a:r>
          </a:p>
          <a:p>
            <a:pPr lvl="2"/>
            <a:r>
              <a:rPr lang="en-US" sz="2400" dirty="0" err="1">
                <a:latin typeface="+mj-lt"/>
              </a:rPr>
              <a:t>Menarik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kesimpulan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dirty="0" err="1" smtClean="0">
                <a:latin typeface="+mj-lt"/>
              </a:rPr>
              <a:t>laporan</a:t>
            </a:r>
            <a:endParaRPr lang="en-US" sz="2400" dirty="0" smtClean="0">
              <a:latin typeface="+mj-lt"/>
            </a:endParaRPr>
          </a:p>
          <a:p>
            <a:pPr marL="514350" indent="-514350">
              <a:buFont typeface="+mj-lt"/>
              <a:buAutoNum type="arabicPeriod" startAt="3"/>
            </a:pPr>
            <a:endParaRPr lang="en-US" sz="2400" dirty="0" smtClean="0">
              <a:latin typeface="+mj-lt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Identifikasi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Permasalahan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Pengertian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sumber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permasalahan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Pertimbangan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Karakteristik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Kriteria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pemilihan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masalah</a:t>
            </a:r>
            <a:r>
              <a:rPr lang="en-US" sz="2400" dirty="0">
                <a:latin typeface="+mj-lt"/>
              </a:rPr>
              <a:t>,</a:t>
            </a:r>
          </a:p>
          <a:p>
            <a:pPr lvl="2"/>
            <a:r>
              <a:rPr lang="en-US" sz="2400" dirty="0" err="1" smtClean="0">
                <a:latin typeface="+mj-lt"/>
              </a:rPr>
              <a:t>Pembatasan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Perumusan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Masalah</a:t>
            </a:r>
            <a:r>
              <a:rPr lang="en-US" sz="2400" dirty="0">
                <a:latin typeface="+mj-lt"/>
              </a:rPr>
              <a:t>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54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Topik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Mata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Kuliah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424936" cy="5616624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Menentukan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variable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penelitian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2">
              <a:spcBef>
                <a:spcPts val="0"/>
              </a:spcBef>
            </a:pPr>
            <a:r>
              <a:rPr lang="en-US" sz="2400" dirty="0" err="1">
                <a:latin typeface="+mj-lt"/>
              </a:rPr>
              <a:t>Pengertian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macam-macam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variabel</a:t>
            </a:r>
            <a:r>
              <a:rPr lang="en-US" sz="2400" dirty="0">
                <a:latin typeface="+mj-lt"/>
              </a:rPr>
              <a:t>,</a:t>
            </a:r>
          </a:p>
          <a:p>
            <a:pPr lvl="2">
              <a:spcBef>
                <a:spcPts val="0"/>
              </a:spcBef>
            </a:pPr>
            <a:r>
              <a:rPr lang="en-US" sz="2400" dirty="0" err="1" smtClean="0">
                <a:latin typeface="+mj-lt"/>
              </a:rPr>
              <a:t>Batasan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operasinal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variabel</a:t>
            </a:r>
            <a:r>
              <a:rPr lang="en-US" sz="2400" dirty="0">
                <a:latin typeface="+mj-lt"/>
              </a:rPr>
              <a:t>,</a:t>
            </a:r>
          </a:p>
          <a:p>
            <a:pPr lvl="2">
              <a:spcBef>
                <a:spcPts val="0"/>
              </a:spcBef>
            </a:pPr>
            <a:r>
              <a:rPr lang="en-US" sz="2400" dirty="0" err="1" smtClean="0">
                <a:latin typeface="+mj-lt"/>
              </a:rPr>
              <a:t>Hubungan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variabel</a:t>
            </a:r>
            <a:endParaRPr lang="en-US" sz="2400" dirty="0" smtClean="0">
              <a:latin typeface="+mj-lt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endParaRPr lang="en-US" sz="2400" dirty="0" smtClean="0">
              <a:latin typeface="+mj-lt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Instrumen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penelitian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2">
              <a:spcBef>
                <a:spcPts val="0"/>
              </a:spcBef>
            </a:pPr>
            <a:r>
              <a:rPr lang="en-US" sz="2400" dirty="0" err="1" smtClean="0">
                <a:latin typeface="+mj-lt"/>
              </a:rPr>
              <a:t>Pengertian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jenis-jenis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instrument </a:t>
            </a:r>
            <a:r>
              <a:rPr lang="en-US" sz="2400" dirty="0" err="1">
                <a:latin typeface="+mj-lt"/>
              </a:rPr>
              <a:t>penelitian</a:t>
            </a:r>
            <a:r>
              <a:rPr lang="en-US" sz="2400" dirty="0">
                <a:latin typeface="+mj-lt"/>
              </a:rPr>
              <a:t>,</a:t>
            </a:r>
          </a:p>
          <a:p>
            <a:pPr lvl="2">
              <a:spcBef>
                <a:spcPts val="0"/>
              </a:spcBef>
            </a:pPr>
            <a:r>
              <a:rPr lang="en-US" sz="2400" dirty="0" err="1" smtClean="0">
                <a:latin typeface="+mj-lt"/>
              </a:rPr>
              <a:t>Skoring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tes</a:t>
            </a:r>
            <a:r>
              <a:rPr lang="en-US" sz="2400" dirty="0">
                <a:latin typeface="+mj-lt"/>
              </a:rPr>
              <a:t>/</a:t>
            </a:r>
            <a:r>
              <a:rPr lang="en-US" sz="2400" dirty="0" err="1">
                <a:latin typeface="+mj-lt"/>
              </a:rPr>
              <a:t>skala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sikap</a:t>
            </a:r>
            <a:endParaRPr lang="en-US" sz="2400" dirty="0">
              <a:latin typeface="+mj-lt"/>
            </a:endParaRPr>
          </a:p>
          <a:p>
            <a:pPr lvl="2">
              <a:spcBef>
                <a:spcPts val="0"/>
              </a:spcBef>
            </a:pPr>
            <a:r>
              <a:rPr lang="en-US" sz="2400" dirty="0" err="1" smtClean="0">
                <a:latin typeface="+mj-lt"/>
              </a:rPr>
              <a:t>Langkah-langkah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penyusunan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instrumren</a:t>
            </a:r>
            <a:endParaRPr lang="en-US" sz="2400" dirty="0">
              <a:latin typeface="+mj-lt"/>
            </a:endParaRPr>
          </a:p>
          <a:p>
            <a:pPr lvl="2">
              <a:spcBef>
                <a:spcPts val="0"/>
              </a:spcBef>
            </a:pPr>
            <a:r>
              <a:rPr lang="en-US" sz="2400" dirty="0" err="1" smtClean="0">
                <a:latin typeface="+mj-lt"/>
              </a:rPr>
              <a:t>Validitas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reliabilitas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instrument </a:t>
            </a:r>
            <a:r>
              <a:rPr lang="en-US" sz="2400" dirty="0" err="1">
                <a:latin typeface="+mj-lt"/>
              </a:rPr>
              <a:t>serta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pengujiannya</a:t>
            </a:r>
            <a:r>
              <a:rPr lang="en-US" sz="2400" dirty="0">
                <a:latin typeface="+mj-lt"/>
              </a:rPr>
              <a:t>,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endParaRPr lang="en-US" sz="2400" dirty="0" smtClean="0">
              <a:latin typeface="+mj-lt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Menentukan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subjek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Penelitian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2">
              <a:spcBef>
                <a:spcPts val="0"/>
              </a:spcBef>
            </a:pPr>
            <a:r>
              <a:rPr lang="en-US" sz="2400" dirty="0" err="1" smtClean="0">
                <a:latin typeface="+mj-lt"/>
              </a:rPr>
              <a:t>Populasai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sampel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serta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penentuan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besarnya</a:t>
            </a:r>
            <a:r>
              <a:rPr lang="en-US" sz="2400" dirty="0">
                <a:latin typeface="+mj-lt"/>
              </a:rPr>
              <a:t> sample,</a:t>
            </a:r>
          </a:p>
          <a:p>
            <a:pPr lvl="2">
              <a:spcBef>
                <a:spcPts val="0"/>
              </a:spcBef>
            </a:pPr>
            <a:r>
              <a:rPr lang="en-US" sz="2400" dirty="0" err="1" smtClean="0">
                <a:latin typeface="+mj-lt"/>
              </a:rPr>
              <a:t>Teknik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sampling</a:t>
            </a:r>
          </a:p>
        </p:txBody>
      </p:sp>
    </p:spTree>
    <p:extLst>
      <p:ext uri="{BB962C8B-B14F-4D97-AF65-F5344CB8AC3E}">
        <p14:creationId xmlns:p14="http://schemas.microsoft.com/office/powerpoint/2010/main" val="14485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Topik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Mata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Kuliah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424936" cy="511256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Mengumpulkan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/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mengolah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data</a:t>
            </a:r>
          </a:p>
          <a:p>
            <a:pPr lvl="2"/>
            <a:r>
              <a:rPr lang="en-US" sz="2400" dirty="0" err="1">
                <a:latin typeface="+mj-lt"/>
              </a:rPr>
              <a:t>Jenis</a:t>
            </a:r>
            <a:r>
              <a:rPr lang="en-US" sz="2400" dirty="0">
                <a:latin typeface="+mj-lt"/>
              </a:rPr>
              <a:t> Data </a:t>
            </a:r>
            <a:r>
              <a:rPr lang="en-US" sz="2400" dirty="0" err="1">
                <a:latin typeface="+mj-lt"/>
              </a:rPr>
              <a:t>Penelitian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Teknik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Pengumpulan</a:t>
            </a:r>
            <a:r>
              <a:rPr lang="en-US" sz="2400" dirty="0">
                <a:latin typeface="+mj-lt"/>
              </a:rPr>
              <a:t> Data,</a:t>
            </a:r>
          </a:p>
          <a:p>
            <a:pPr lvl="2"/>
            <a:r>
              <a:rPr lang="en-US" sz="2400" dirty="0" err="1" smtClean="0">
                <a:latin typeface="+mj-lt"/>
              </a:rPr>
              <a:t>Teknik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Analisis</a:t>
            </a:r>
            <a:r>
              <a:rPr lang="en-US" sz="2400" dirty="0">
                <a:latin typeface="+mj-lt"/>
              </a:rPr>
              <a:t> Data : </a:t>
            </a:r>
            <a:r>
              <a:rPr lang="en-US" sz="2400" dirty="0" err="1" smtClean="0">
                <a:latin typeface="+mj-lt"/>
              </a:rPr>
              <a:t>statistik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deskriptif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stat </a:t>
            </a:r>
            <a:r>
              <a:rPr lang="en-US" sz="2400" dirty="0" err="1">
                <a:latin typeface="+mj-lt"/>
              </a:rPr>
              <a:t>inferensial</a:t>
            </a:r>
            <a:endParaRPr lang="en-US" sz="2400" dirty="0" smtClean="0">
              <a:latin typeface="+mj-lt"/>
            </a:endParaRPr>
          </a:p>
          <a:p>
            <a:pPr marL="457200" indent="-457200">
              <a:buFont typeface="+mj-lt"/>
              <a:buAutoNum type="arabicPeriod" startAt="10"/>
            </a:pPr>
            <a:endParaRPr lang="en-US" sz="2400" dirty="0" smtClean="0">
              <a:latin typeface="+mj-lt"/>
            </a:endParaRPr>
          </a:p>
          <a:p>
            <a:pPr marL="457200" indent="-457200">
              <a:buFont typeface="+mj-lt"/>
              <a:buAutoNum type="arabicPeriod" startAt="10"/>
            </a:pP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Menarik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kesimpulan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/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laporan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Kesimpulan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Implikasi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Saran-saran</a:t>
            </a:r>
            <a:endParaRPr lang="en-US" sz="2400" dirty="0">
              <a:latin typeface="+mj-lt"/>
            </a:endParaRPr>
          </a:p>
          <a:p>
            <a:pPr lvl="2"/>
            <a:r>
              <a:rPr lang="en-US" sz="2400" dirty="0" err="1" smtClean="0">
                <a:latin typeface="+mj-lt"/>
              </a:rPr>
              <a:t>Penyusunan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laporan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penelitian</a:t>
            </a:r>
            <a:endParaRPr lang="en-US" sz="2400" dirty="0" smtClean="0">
              <a:latin typeface="+mj-lt"/>
            </a:endParaRPr>
          </a:p>
          <a:p>
            <a:pPr marL="457200" indent="-457200">
              <a:buFont typeface="+mj-lt"/>
              <a:buAutoNum type="arabicPeriod" startAt="10"/>
            </a:pPr>
            <a:endParaRPr lang="en-US" sz="2400" dirty="0" smtClean="0">
              <a:latin typeface="+mj-lt"/>
            </a:endParaRPr>
          </a:p>
          <a:p>
            <a:pPr marL="457200" indent="-457200">
              <a:buFont typeface="+mj-lt"/>
              <a:buAutoNum type="arabicPeriod" startAt="10"/>
            </a:pP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Tugas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akhir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semester/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penyusunan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pra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proposal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19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331913" y="116632"/>
            <a:ext cx="6840537" cy="6694487"/>
            <a:chOff x="2433" y="1552"/>
            <a:chExt cx="7879" cy="8640"/>
          </a:xfrm>
        </p:grpSpPr>
        <p:sp>
          <p:nvSpPr>
            <p:cNvPr id="3" name="AutoShape 5"/>
            <p:cNvSpPr>
              <a:spLocks noChangeAspect="1" noChangeArrowheads="1"/>
            </p:cNvSpPr>
            <p:nvPr/>
          </p:nvSpPr>
          <p:spPr bwMode="auto">
            <a:xfrm>
              <a:off x="2433" y="1552"/>
              <a:ext cx="7879" cy="8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d-ID" b="0">
                <a:solidFill>
                  <a:srgbClr val="003399"/>
                </a:solidFill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4335" y="1552"/>
              <a:ext cx="3396" cy="674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Langkah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1</a:t>
              </a:r>
            </a:p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Memilih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masalah</a:t>
              </a:r>
              <a:endParaRPr lang="en-US" sz="2400" b="0" dirty="0">
                <a:solidFill>
                  <a:srgbClr val="C00000"/>
                </a:solidFill>
                <a:latin typeface="Tahoma" pitchFamily="34" charset="0"/>
              </a:endParaRP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335" y="2361"/>
              <a:ext cx="3396" cy="67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Langkah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2</a:t>
              </a:r>
            </a:p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Studi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pendahuluan</a:t>
              </a:r>
              <a:endParaRPr lang="en-US" sz="2400" b="0" dirty="0">
                <a:solidFill>
                  <a:srgbClr val="C00000"/>
                </a:solidFill>
                <a:latin typeface="Tahoma" pitchFamily="34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4335" y="3173"/>
              <a:ext cx="3396" cy="674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Langkah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3</a:t>
              </a:r>
            </a:p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Merumuskan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masalah</a:t>
              </a:r>
              <a:endParaRPr lang="en-US" sz="2400" b="0" dirty="0">
                <a:solidFill>
                  <a:srgbClr val="C00000"/>
                </a:solidFill>
                <a:latin typeface="Tahoma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792" y="3982"/>
              <a:ext cx="4485" cy="674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Langkah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4</a:t>
              </a:r>
            </a:p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Merumuskan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anggapan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dasar</a:t>
              </a:r>
              <a:endParaRPr lang="en-US" sz="1400" b="0" dirty="0">
                <a:solidFill>
                  <a:srgbClr val="C00000"/>
                </a:solidFill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472" y="4791"/>
              <a:ext cx="3396" cy="811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Langkah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5</a:t>
              </a:r>
            </a:p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Memilih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pendekatan</a:t>
              </a:r>
              <a:endParaRPr lang="en-US" sz="2400" b="0" dirty="0">
                <a:solidFill>
                  <a:srgbClr val="C00000"/>
                </a:solidFill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2433" y="5738"/>
              <a:ext cx="3396" cy="80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Langkah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6-a</a:t>
              </a:r>
            </a:p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Menentukan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variabel</a:t>
              </a:r>
              <a:endParaRPr lang="en-US" sz="2400" b="0" dirty="0">
                <a:solidFill>
                  <a:srgbClr val="C00000"/>
                </a:solidFill>
                <a:latin typeface="Tahoma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6644" y="5742"/>
              <a:ext cx="3396" cy="80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Langkah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6-b</a:t>
              </a:r>
            </a:p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Menentukan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sumber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data</a:t>
              </a:r>
              <a:endParaRPr lang="en-US" sz="2400" b="0" dirty="0">
                <a:solidFill>
                  <a:srgbClr val="C00000"/>
                </a:solidFill>
                <a:latin typeface="Tahoma" pitchFamily="34" charset="0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3384" y="6682"/>
              <a:ext cx="5432" cy="80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Langkah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7</a:t>
              </a:r>
            </a:p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Menentukan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&amp; </a:t>
              </a: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menyusun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instrumen</a:t>
              </a:r>
              <a:endParaRPr lang="en-US" sz="2400" b="0" dirty="0">
                <a:solidFill>
                  <a:srgbClr val="C00000"/>
                </a:solidFill>
                <a:latin typeface="Tahoma" pitchFamily="34" charset="0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3384" y="7627"/>
              <a:ext cx="5432" cy="67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Langkah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8</a:t>
              </a:r>
            </a:p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Mengumpulkan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data</a:t>
              </a:r>
              <a:endParaRPr lang="en-US" sz="2400" b="0" dirty="0">
                <a:solidFill>
                  <a:srgbClr val="C00000"/>
                </a:solidFill>
                <a:latin typeface="Tahoma" pitchFamily="34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3384" y="8436"/>
              <a:ext cx="5431" cy="67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Langkah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9</a:t>
              </a:r>
            </a:p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Analisis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1400" b="0" dirty="0" err="1" smtClean="0">
                  <a:solidFill>
                    <a:srgbClr val="C00000"/>
                  </a:solidFill>
                  <a:latin typeface="Arial Black" pitchFamily="34" charset="0"/>
                </a:rPr>
                <a:t>dta</a:t>
              </a:r>
              <a:endParaRPr lang="en-US" sz="2400" b="0" dirty="0">
                <a:solidFill>
                  <a:srgbClr val="C00000"/>
                </a:solidFill>
                <a:latin typeface="Tahoma" pitchFamily="34" charset="0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384" y="9247"/>
              <a:ext cx="5432" cy="674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Langkah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10</a:t>
              </a:r>
            </a:p>
            <a:p>
              <a:pPr algn="ctr">
                <a:defRPr/>
              </a:pP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Menarik</a:t>
              </a:r>
              <a:r>
                <a:rPr lang="en-US" sz="1400" b="0" dirty="0">
                  <a:solidFill>
                    <a:srgbClr val="C00000"/>
                  </a:solidFill>
                  <a:latin typeface="Arial Black" pitchFamily="34" charset="0"/>
                </a:rPr>
                <a:t> </a:t>
              </a:r>
              <a:r>
                <a:rPr lang="en-US" sz="1400" b="0" dirty="0" err="1">
                  <a:solidFill>
                    <a:srgbClr val="C00000"/>
                  </a:solidFill>
                  <a:latin typeface="Arial Black" pitchFamily="34" charset="0"/>
                </a:rPr>
                <a:t>kesimpulan</a:t>
              </a:r>
              <a:endParaRPr lang="en-US" sz="2400" b="0" dirty="0">
                <a:solidFill>
                  <a:srgbClr val="C00000"/>
                </a:solidFill>
                <a:latin typeface="Tahoma" pitchFamily="34" charset="0"/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5951" y="2271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6101" y="2227"/>
              <a:ext cx="1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6101" y="3037"/>
              <a:ext cx="1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6101" y="3847"/>
              <a:ext cx="1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6101" y="4657"/>
              <a:ext cx="1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5286" y="5602"/>
              <a:ext cx="1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7188" y="5602"/>
              <a:ext cx="1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6101" y="7492"/>
              <a:ext cx="1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5150" y="6547"/>
              <a:ext cx="1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6101" y="8302"/>
              <a:ext cx="1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6101" y="9112"/>
              <a:ext cx="1" cy="1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2977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283</TotalTime>
  <Words>596</Words>
  <Application>Microsoft Office PowerPoint</Application>
  <PresentationFormat>On-screen Show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 Metode Penelitian Pendidikan</vt:lpstr>
      <vt:lpstr>Deskripsi Matakuliah</vt:lpstr>
      <vt:lpstr>Deskripsi Matakuliah</vt:lpstr>
      <vt:lpstr>Topik Mata Kuliah</vt:lpstr>
      <vt:lpstr>Topik Mata Kuliah</vt:lpstr>
      <vt:lpstr>Topik Mata Kuliah</vt:lpstr>
      <vt:lpstr>Topik Mata Kuliah</vt:lpstr>
      <vt:lpstr>Topik Mata Kuliah</vt:lpstr>
      <vt:lpstr>PowerPoint Presentation</vt:lpstr>
      <vt:lpstr>Referensi</vt:lpstr>
      <vt:lpstr>Referensi</vt:lpstr>
      <vt:lpstr>Referensi</vt:lpstr>
      <vt:lpstr>PowerPoint Presentation</vt:lpstr>
      <vt:lpstr>PowerPoint Presentation</vt:lpstr>
      <vt:lpstr>PowerPoint Presentation</vt:lpstr>
      <vt:lpstr>PowerPoint Presentation</vt:lpstr>
      <vt:lpstr>  PENEMUAN KEBENARAN</vt:lpstr>
      <vt:lpstr>HUBUNGAN TEORI, METODE, DAN DATA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Metode Penelitian Pendidikan</dc:title>
  <dc:creator>TTOSHIBA</dc:creator>
  <cp:lastModifiedBy>Ishafit Jauhari</cp:lastModifiedBy>
  <cp:revision>31</cp:revision>
  <dcterms:created xsi:type="dcterms:W3CDTF">2015-03-11T23:00:45Z</dcterms:created>
  <dcterms:modified xsi:type="dcterms:W3CDTF">2017-03-07T16:05:57Z</dcterms:modified>
</cp:coreProperties>
</file>