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9" r:id="rId3"/>
    <p:sldId id="257" r:id="rId4"/>
    <p:sldId id="258" r:id="rId5"/>
    <p:sldId id="261" r:id="rId6"/>
    <p:sldId id="260" r:id="rId7"/>
    <p:sldId id="262" r:id="rId8"/>
    <p:sldId id="264" r:id="rId9"/>
    <p:sldId id="263" r:id="rId10"/>
    <p:sldId id="265" r:id="rId11"/>
    <p:sldId id="283" r:id="rId12"/>
    <p:sldId id="279" r:id="rId13"/>
    <p:sldId id="266" r:id="rId14"/>
    <p:sldId id="268" r:id="rId15"/>
    <p:sldId id="267" r:id="rId16"/>
    <p:sldId id="269" r:id="rId17"/>
    <p:sldId id="271" r:id="rId18"/>
    <p:sldId id="270" r:id="rId19"/>
    <p:sldId id="272" r:id="rId20"/>
    <p:sldId id="273" r:id="rId21"/>
    <p:sldId id="277" r:id="rId22"/>
    <p:sldId id="282" r:id="rId23"/>
    <p:sldId id="274" r:id="rId24"/>
    <p:sldId id="278" r:id="rId25"/>
    <p:sldId id="280" r:id="rId26"/>
    <p:sldId id="281" r:id="rId27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00808-DFA0-4EA4-A550-AD9647F684A4}" type="datetimeFigureOut">
              <a:rPr lang="id-ID" smtClean="0"/>
              <a:pPr/>
              <a:t>20/01/2018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584D0D-231E-48D0-87FF-11866FBDAFF0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84D0D-231E-48D0-87FF-11866FBDAFF0}" type="slidenum">
              <a:rPr lang="id-ID" smtClean="0"/>
              <a:pPr/>
              <a:t>1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84D0D-231E-48D0-87FF-11866FBDAFF0}" type="slidenum">
              <a:rPr lang="id-ID" smtClean="0"/>
              <a:pPr/>
              <a:t>3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BDDE-395D-415A-BC7E-1F76A93A700D}" type="datetimeFigureOut">
              <a:rPr lang="id-ID" smtClean="0"/>
              <a:pPr/>
              <a:t>20/01/2018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0424B64-FA6D-4742-90AA-FD701BBEE59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BDDE-395D-415A-BC7E-1F76A93A700D}" type="datetimeFigureOut">
              <a:rPr lang="id-ID" smtClean="0"/>
              <a:pPr/>
              <a:t>20/01/2018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24B64-FA6D-4742-90AA-FD701BBEE59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BDDE-395D-415A-BC7E-1F76A93A700D}" type="datetimeFigureOut">
              <a:rPr lang="id-ID" smtClean="0"/>
              <a:pPr/>
              <a:t>20/01/2018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24B64-FA6D-4742-90AA-FD701BBEE59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BDDE-395D-415A-BC7E-1F76A93A700D}" type="datetimeFigureOut">
              <a:rPr lang="id-ID" smtClean="0"/>
              <a:pPr/>
              <a:t>20/01/2018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24B64-FA6D-4742-90AA-FD701BBEE59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BDDE-395D-415A-BC7E-1F76A93A700D}" type="datetimeFigureOut">
              <a:rPr lang="id-ID" smtClean="0"/>
              <a:pPr/>
              <a:t>20/01/2018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0424B64-FA6D-4742-90AA-FD701BBEE59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BDDE-395D-415A-BC7E-1F76A93A700D}" type="datetimeFigureOut">
              <a:rPr lang="id-ID" smtClean="0"/>
              <a:pPr/>
              <a:t>20/01/2018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24B64-FA6D-4742-90AA-FD701BBEE59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BDDE-395D-415A-BC7E-1F76A93A700D}" type="datetimeFigureOut">
              <a:rPr lang="id-ID" smtClean="0"/>
              <a:pPr/>
              <a:t>20/01/2018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24B64-FA6D-4742-90AA-FD701BBEE59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BDDE-395D-415A-BC7E-1F76A93A700D}" type="datetimeFigureOut">
              <a:rPr lang="id-ID" smtClean="0"/>
              <a:pPr/>
              <a:t>20/01/2018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24B64-FA6D-4742-90AA-FD701BBEE59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BDDE-395D-415A-BC7E-1F76A93A700D}" type="datetimeFigureOut">
              <a:rPr lang="id-ID" smtClean="0"/>
              <a:pPr/>
              <a:t>20/01/2018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24B64-FA6D-4742-90AA-FD701BBEE59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BDDE-395D-415A-BC7E-1F76A93A700D}" type="datetimeFigureOut">
              <a:rPr lang="id-ID" smtClean="0"/>
              <a:pPr/>
              <a:t>20/01/2018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24B64-FA6D-4742-90AA-FD701BBEE59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BDDE-395D-415A-BC7E-1F76A93A700D}" type="datetimeFigureOut">
              <a:rPr lang="id-ID" smtClean="0"/>
              <a:pPr/>
              <a:t>20/01/2018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0424B64-FA6D-4742-90AA-FD701BBEE59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364BDDE-395D-415A-BC7E-1F76A93A700D}" type="datetimeFigureOut">
              <a:rPr lang="id-ID" smtClean="0"/>
              <a:pPr/>
              <a:t>20/01/2018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0424B64-FA6D-4742-90AA-FD701BBEE595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692696"/>
            <a:ext cx="6400800" cy="504056"/>
          </a:xfrm>
        </p:spPr>
        <p:txBody>
          <a:bodyPr/>
          <a:lstStyle/>
          <a:p>
            <a:pPr algn="l"/>
            <a:r>
              <a:rPr lang="id-ID" b="1" dirty="0" smtClean="0">
                <a:solidFill>
                  <a:srgbClr val="FF0000"/>
                </a:solidFill>
              </a:rPr>
              <a:t>Materi Kuliah Fisika Komputasi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d-ID" b="1" dirty="0" smtClean="0"/>
              <a:t>NUMERICAL DIFFERENTIATION</a:t>
            </a:r>
            <a:br>
              <a:rPr lang="id-ID" b="1" dirty="0" smtClean="0"/>
            </a:br>
            <a:r>
              <a:rPr lang="id-ID" b="1" dirty="0" smtClean="0"/>
              <a:t>AND INTEGRATION</a:t>
            </a:r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1331640" y="3429000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b="1" dirty="0"/>
              <a:t>Numerical </a:t>
            </a:r>
            <a:r>
              <a:rPr lang="id-ID" sz="2800" b="1" dirty="0" smtClean="0"/>
              <a:t>Methods for Engineers, sixth edition</a:t>
            </a:r>
            <a:endParaRPr lang="id-ID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1375512" y="4307164"/>
            <a:ext cx="66247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b="1" dirty="0"/>
              <a:t>Steven C. Chapra</a:t>
            </a:r>
          </a:p>
          <a:p>
            <a:r>
              <a:rPr lang="en-US" sz="2000" dirty="0"/>
              <a:t>Berger Chair in Computing and </a:t>
            </a:r>
            <a:r>
              <a:rPr lang="en-US" sz="2000" dirty="0" smtClean="0"/>
              <a:t>Engineering</a:t>
            </a:r>
            <a:r>
              <a:rPr lang="id-ID" sz="2000" dirty="0" smtClean="0"/>
              <a:t>, Tufts </a:t>
            </a:r>
            <a:r>
              <a:rPr lang="id-ID" sz="2000" dirty="0"/>
              <a:t>University</a:t>
            </a:r>
          </a:p>
          <a:p>
            <a:r>
              <a:rPr lang="id-ID" sz="2000" b="1" dirty="0"/>
              <a:t>Raymond P. Canale</a:t>
            </a:r>
          </a:p>
          <a:p>
            <a:r>
              <a:rPr lang="en-US" sz="2000" dirty="0"/>
              <a:t>Professor Emeritus of Civil </a:t>
            </a:r>
            <a:r>
              <a:rPr lang="en-US" sz="2000" dirty="0" smtClean="0"/>
              <a:t>Engineering</a:t>
            </a:r>
            <a:r>
              <a:rPr lang="id-ID" sz="2000" dirty="0" smtClean="0"/>
              <a:t>, University </a:t>
            </a:r>
            <a:r>
              <a:rPr lang="id-ID" sz="2000" dirty="0"/>
              <a:t>of Michigan</a:t>
            </a:r>
          </a:p>
        </p:txBody>
      </p:sp>
      <p:sp>
        <p:nvSpPr>
          <p:cNvPr id="7" name="Rectangle 6"/>
          <p:cNvSpPr/>
          <p:nvPr/>
        </p:nvSpPr>
        <p:spPr>
          <a:xfrm>
            <a:off x="1368152" y="5589240"/>
            <a:ext cx="6588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Copyright © 2010 by The McGraw-Hill </a:t>
            </a:r>
            <a:r>
              <a:rPr lang="en-US" b="1" dirty="0" smtClean="0"/>
              <a:t>Companies,</a:t>
            </a:r>
            <a:r>
              <a:rPr lang="id-ID" b="1" dirty="0" smtClean="0"/>
              <a:t> </a:t>
            </a:r>
            <a:r>
              <a:rPr lang="en-US" b="1" dirty="0" smtClean="0"/>
              <a:t>Inc</a:t>
            </a:r>
            <a:r>
              <a:rPr lang="en-US" b="1" dirty="0"/>
              <a:t>.</a:t>
            </a:r>
            <a:endParaRPr lang="id-ID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91264" cy="504056"/>
          </a:xfrm>
        </p:spPr>
        <p:txBody>
          <a:bodyPr>
            <a:noAutofit/>
          </a:bodyPr>
          <a:lstStyle/>
          <a:p>
            <a:r>
              <a:rPr lang="id-ID" sz="3200" b="1" dirty="0" smtClean="0">
                <a:solidFill>
                  <a:srgbClr val="FF0000"/>
                </a:solidFill>
              </a:rPr>
              <a:t>THE TRAPEZOIDAL RULE</a:t>
            </a:r>
            <a:endParaRPr lang="id-ID" sz="32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6510" y="776752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</a:t>
            </a:r>
            <a:r>
              <a:rPr lang="en-US" sz="2400" i="1" dirty="0"/>
              <a:t>trapezoidal rule is the first of the Newton-Cotes closed integration formulas</a:t>
            </a:r>
            <a:endParaRPr lang="id-ID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3606161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060848"/>
            <a:ext cx="422034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276872"/>
            <a:ext cx="10287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35576" y="2780928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The area under this straight line is an estimate of the integral of </a:t>
            </a:r>
            <a:r>
              <a:rPr lang="en-US" sz="2400" i="1" dirty="0"/>
              <a:t>f (</a:t>
            </a:r>
            <a:r>
              <a:rPr lang="en-US" sz="2400" i="1" dirty="0" smtClean="0"/>
              <a:t>x)</a:t>
            </a:r>
            <a:r>
              <a:rPr lang="id-ID" sz="2400" i="1" dirty="0" smtClean="0"/>
              <a:t> </a:t>
            </a:r>
            <a:r>
              <a:rPr lang="en-US" sz="2400" i="1" dirty="0" smtClean="0"/>
              <a:t>between </a:t>
            </a:r>
            <a:r>
              <a:rPr lang="en-US" sz="2400" i="1" dirty="0"/>
              <a:t>the limits </a:t>
            </a:r>
            <a:r>
              <a:rPr lang="en-US" sz="2400" i="1" dirty="0" smtClean="0"/>
              <a:t>a</a:t>
            </a:r>
            <a:r>
              <a:rPr lang="id-ID" sz="2400" i="1" dirty="0" smtClean="0"/>
              <a:t> </a:t>
            </a:r>
            <a:r>
              <a:rPr lang="id-ID" sz="2400" dirty="0" smtClean="0"/>
              <a:t>and </a:t>
            </a:r>
            <a:r>
              <a:rPr lang="id-ID" sz="2400" i="1" dirty="0"/>
              <a:t>b:</a:t>
            </a:r>
            <a:endParaRPr lang="id-ID" sz="2400" dirty="0"/>
          </a:p>
        </p:txBody>
      </p:sp>
      <p:sp>
        <p:nvSpPr>
          <p:cNvPr id="8" name="Rectangle 7"/>
          <p:cNvSpPr/>
          <p:nvPr/>
        </p:nvSpPr>
        <p:spPr>
          <a:xfrm>
            <a:off x="323528" y="4335487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result of the integration (see Box </a:t>
            </a:r>
            <a:r>
              <a:rPr lang="en-US" sz="2400" dirty="0" smtClean="0"/>
              <a:t>21.1</a:t>
            </a:r>
            <a:r>
              <a:rPr lang="id-ID" sz="2400" dirty="0" smtClean="0"/>
              <a:t> </a:t>
            </a:r>
            <a:r>
              <a:rPr lang="en-US" sz="2400" dirty="0" smtClean="0"/>
              <a:t>for </a:t>
            </a:r>
            <a:r>
              <a:rPr lang="en-US" sz="2400" dirty="0"/>
              <a:t>details) is</a:t>
            </a:r>
            <a:endParaRPr lang="id-ID" sz="2400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501008"/>
            <a:ext cx="4826593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4797152"/>
            <a:ext cx="2831051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422574" y="5703639"/>
            <a:ext cx="4824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which is called the </a:t>
            </a:r>
            <a:r>
              <a:rPr lang="en-US" sz="2400" i="1" dirty="0"/>
              <a:t>trapezoidal rule.</a:t>
            </a:r>
            <a:endParaRPr lang="id-ID" sz="2400" dirty="0"/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17828" y="4743451"/>
            <a:ext cx="2680504" cy="192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7501884" y="5327676"/>
            <a:ext cx="16421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Graphical depiction of the trapezoidal rule.</a:t>
            </a:r>
            <a:endParaRPr lang="id-ID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772400" cy="634082"/>
          </a:xfrm>
        </p:spPr>
        <p:txBody>
          <a:bodyPr>
            <a:normAutofit fontScale="90000"/>
          </a:bodyPr>
          <a:lstStyle/>
          <a:p>
            <a:r>
              <a:rPr lang="id-ID" dirty="0">
                <a:solidFill>
                  <a:srgbClr val="C00000"/>
                </a:solidFill>
              </a:rPr>
              <a:t>Linear Interpolation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1196752"/>
            <a:ext cx="3381375" cy="3619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428780"/>
            <a:ext cx="4301278" cy="10081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3068960"/>
            <a:ext cx="4994737" cy="1008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2199" y="4374968"/>
            <a:ext cx="447675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30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23000" contrast="34000"/>
          </a:blip>
          <a:srcRect/>
          <a:stretch>
            <a:fillRect/>
          </a:stretch>
        </p:blipFill>
        <p:spPr bwMode="auto">
          <a:xfrm>
            <a:off x="223384" y="560293"/>
            <a:ext cx="8683164" cy="5731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91264" cy="504056"/>
          </a:xfrm>
        </p:spPr>
        <p:txBody>
          <a:bodyPr>
            <a:noAutofit/>
          </a:bodyPr>
          <a:lstStyle/>
          <a:p>
            <a:r>
              <a:rPr lang="id-ID" sz="3200" b="1" dirty="0" smtClean="0">
                <a:solidFill>
                  <a:srgbClr val="FF0000"/>
                </a:solidFill>
              </a:rPr>
              <a:t>THE TRAPEZOIDAL RULE</a:t>
            </a:r>
            <a:endParaRPr lang="id-ID" sz="32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3528" y="620688"/>
            <a:ext cx="39619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Error of the Trapezoidal Rule</a:t>
            </a:r>
            <a:endParaRPr lang="id-ID" sz="2400" dirty="0"/>
          </a:p>
        </p:txBody>
      </p:sp>
      <p:sp>
        <p:nvSpPr>
          <p:cNvPr id="13" name="Rectangle 12"/>
          <p:cNvSpPr/>
          <p:nvPr/>
        </p:nvSpPr>
        <p:spPr>
          <a:xfrm>
            <a:off x="395536" y="1013827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sz="2400" dirty="0" smtClean="0"/>
              <a:t>An </a:t>
            </a:r>
            <a:r>
              <a:rPr lang="en-US" sz="2400" dirty="0" smtClean="0"/>
              <a:t>estimate </a:t>
            </a:r>
            <a:r>
              <a:rPr lang="en-US" sz="2400" dirty="0"/>
              <a:t>for the local truncation error of a single application of the trapezoidal rule is</a:t>
            </a:r>
            <a:endParaRPr lang="id-ID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412776"/>
            <a:ext cx="3036337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348880"/>
            <a:ext cx="5040560" cy="379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6155010"/>
            <a:ext cx="78867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91264" cy="504056"/>
          </a:xfrm>
        </p:spPr>
        <p:txBody>
          <a:bodyPr>
            <a:noAutofit/>
          </a:bodyPr>
          <a:lstStyle/>
          <a:p>
            <a:r>
              <a:rPr lang="id-ID" sz="3200" b="1" dirty="0" smtClean="0">
                <a:solidFill>
                  <a:srgbClr val="FF0000"/>
                </a:solidFill>
              </a:rPr>
              <a:t>THE TRAPEZOIDAL RULE</a:t>
            </a:r>
            <a:endParaRPr lang="id-ID" sz="32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1927" y="692696"/>
            <a:ext cx="58044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/>
              <a:t>The Multiple-Application Trapezoidal Rule</a:t>
            </a:r>
            <a:endParaRPr lang="id-ID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96752"/>
            <a:ext cx="313372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196753"/>
            <a:ext cx="3144391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717032"/>
            <a:ext cx="316835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717032"/>
            <a:ext cx="311162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23528" y="6023029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Illustration of the multiple-application trapezoidal rule. </a:t>
            </a:r>
            <a:endParaRPr lang="id-ID" dirty="0" smtClean="0">
              <a:solidFill>
                <a:srgbClr val="FF0000"/>
              </a:solidFill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a) Two segments, (b) three segments</a:t>
            </a:r>
            <a:r>
              <a:rPr lang="en-US" i="1" dirty="0" smtClean="0">
                <a:solidFill>
                  <a:srgbClr val="FF0000"/>
                </a:solidFill>
              </a:rPr>
              <a:t>,</a:t>
            </a:r>
            <a:r>
              <a:rPr lang="id-ID" i="1" dirty="0" smtClean="0">
                <a:solidFill>
                  <a:srgbClr val="FF0000"/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c) four segments, and (d) five segments</a:t>
            </a:r>
            <a:endParaRPr lang="id-ID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91264" cy="504056"/>
          </a:xfrm>
        </p:spPr>
        <p:txBody>
          <a:bodyPr>
            <a:noAutofit/>
          </a:bodyPr>
          <a:lstStyle/>
          <a:p>
            <a:r>
              <a:rPr lang="id-ID" sz="3200" b="1" dirty="0" smtClean="0">
                <a:solidFill>
                  <a:srgbClr val="FF0000"/>
                </a:solidFill>
              </a:rPr>
              <a:t>THE TRAPEZOIDAL RULE</a:t>
            </a:r>
            <a:endParaRPr lang="id-ID" sz="3200" dirty="0">
              <a:solidFill>
                <a:srgbClr val="FF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16832"/>
            <a:ext cx="6551060" cy="4418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547664" y="6357968"/>
            <a:ext cx="61099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The general format and </a:t>
            </a:r>
            <a:r>
              <a:rPr lang="en-US" dirty="0" smtClean="0">
                <a:solidFill>
                  <a:srgbClr val="FF0000"/>
                </a:solidFill>
              </a:rPr>
              <a:t>nomenclature</a:t>
            </a:r>
            <a:r>
              <a:rPr lang="id-ID" dirty="0" smtClean="0">
                <a:solidFill>
                  <a:srgbClr val="FF0000"/>
                </a:solidFill>
              </a:rPr>
              <a:t> for multiple-application integrals</a:t>
            </a:r>
            <a:endParaRPr lang="id-ID" dirty="0">
              <a:solidFill>
                <a:srgbClr val="FF0000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692696"/>
            <a:ext cx="374441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8395" y="706764"/>
            <a:ext cx="2460979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91264" cy="504056"/>
          </a:xfrm>
        </p:spPr>
        <p:txBody>
          <a:bodyPr>
            <a:noAutofit/>
          </a:bodyPr>
          <a:lstStyle/>
          <a:p>
            <a:r>
              <a:rPr lang="id-ID" sz="3200" b="1" dirty="0" smtClean="0">
                <a:solidFill>
                  <a:srgbClr val="FF0000"/>
                </a:solidFill>
              </a:rPr>
              <a:t>THE TRAPEZOIDAL RULE</a:t>
            </a:r>
            <a:endParaRPr lang="id-ID" sz="32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12954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bright="-11000" contrast="12000"/>
          </a:blip>
          <a:srcRect/>
          <a:stretch>
            <a:fillRect/>
          </a:stretch>
        </p:blipFill>
        <p:spPr bwMode="auto">
          <a:xfrm>
            <a:off x="467544" y="1052736"/>
            <a:ext cx="823064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653136"/>
            <a:ext cx="2831051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91264" cy="504056"/>
          </a:xfrm>
        </p:spPr>
        <p:txBody>
          <a:bodyPr>
            <a:noAutofit/>
          </a:bodyPr>
          <a:lstStyle/>
          <a:p>
            <a:r>
              <a:rPr lang="id-ID" sz="3200" b="1" dirty="0" smtClean="0">
                <a:solidFill>
                  <a:srgbClr val="FF0000"/>
                </a:solidFill>
              </a:rPr>
              <a:t>THE TRAPEZOIDAL RULE</a:t>
            </a:r>
            <a:endParaRPr lang="id-ID" sz="32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816015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5373216"/>
            <a:ext cx="297307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91264" cy="504056"/>
          </a:xfrm>
        </p:spPr>
        <p:txBody>
          <a:bodyPr>
            <a:noAutofit/>
          </a:bodyPr>
          <a:lstStyle/>
          <a:p>
            <a:r>
              <a:rPr lang="id-ID" sz="3200" b="1" dirty="0" smtClean="0">
                <a:solidFill>
                  <a:srgbClr val="FF0000"/>
                </a:solidFill>
              </a:rPr>
              <a:t>THE TRAPEZOIDAL RULE</a:t>
            </a:r>
            <a:endParaRPr lang="id-ID" sz="32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13430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lum bright="-21000" contrast="29000"/>
          </a:blip>
          <a:srcRect/>
          <a:stretch>
            <a:fillRect/>
          </a:stretch>
        </p:blipFill>
        <p:spPr bwMode="auto">
          <a:xfrm>
            <a:off x="395536" y="980728"/>
            <a:ext cx="8136904" cy="2839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lum bright="-17000" contrast="19000"/>
          </a:blip>
          <a:srcRect/>
          <a:stretch>
            <a:fillRect/>
          </a:stretch>
        </p:blipFill>
        <p:spPr bwMode="auto">
          <a:xfrm>
            <a:off x="409603" y="3789040"/>
            <a:ext cx="8050829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91264" cy="504056"/>
          </a:xfrm>
        </p:spPr>
        <p:txBody>
          <a:bodyPr>
            <a:noAutofit/>
          </a:bodyPr>
          <a:lstStyle/>
          <a:p>
            <a:r>
              <a:rPr lang="id-ID" sz="3200" b="1" dirty="0" smtClean="0">
                <a:solidFill>
                  <a:srgbClr val="FF0000"/>
                </a:solidFill>
              </a:rPr>
              <a:t>THE TRAPEZOIDAL RULE</a:t>
            </a:r>
            <a:endParaRPr lang="id-ID" sz="32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13430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lum bright="-24000" contrast="49000"/>
          </a:blip>
          <a:srcRect/>
          <a:stretch>
            <a:fillRect/>
          </a:stretch>
        </p:blipFill>
        <p:spPr bwMode="auto">
          <a:xfrm>
            <a:off x="323529" y="1110676"/>
            <a:ext cx="8524846" cy="491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91264" cy="576064"/>
          </a:xfrm>
        </p:spPr>
        <p:txBody>
          <a:bodyPr>
            <a:noAutofit/>
          </a:bodyPr>
          <a:lstStyle/>
          <a:p>
            <a:r>
              <a:rPr lang="id-ID" sz="3200" b="1" dirty="0" smtClean="0">
                <a:solidFill>
                  <a:srgbClr val="FF0000"/>
                </a:solidFill>
              </a:rPr>
              <a:t>MOTIVATION</a:t>
            </a:r>
            <a:endParaRPr lang="id-ID" sz="32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9000" contrast="20000"/>
          </a:blip>
          <a:srcRect/>
          <a:stretch>
            <a:fillRect/>
          </a:stretch>
        </p:blipFill>
        <p:spPr bwMode="auto">
          <a:xfrm>
            <a:off x="611559" y="794332"/>
            <a:ext cx="3024337" cy="73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bright="-10000" contrast="18000"/>
          </a:blip>
          <a:srcRect/>
          <a:stretch>
            <a:fillRect/>
          </a:stretch>
        </p:blipFill>
        <p:spPr bwMode="auto">
          <a:xfrm>
            <a:off x="4326172" y="721643"/>
            <a:ext cx="3604374" cy="763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562" y="1616752"/>
            <a:ext cx="8892479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51520" y="5517232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+mj-lt"/>
              </a:rPr>
              <a:t>The graphical definition of a derivative: as </a:t>
            </a:r>
            <a:r>
              <a:rPr lang="en-US" sz="2400" dirty="0" smtClean="0">
                <a:solidFill>
                  <a:srgbClr val="FF0000"/>
                </a:solidFill>
                <a:latin typeface="+mj-lt"/>
                <a:sym typeface="Symbol"/>
              </a:rPr>
              <a:t>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x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approaches zero in going from (a) to (c), 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the</a:t>
            </a:r>
            <a:r>
              <a:rPr lang="id-ID" sz="24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difference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approximation becomes a derivative</a:t>
            </a:r>
            <a:endParaRPr lang="id-ID" sz="24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91264" cy="504056"/>
          </a:xfrm>
        </p:spPr>
        <p:txBody>
          <a:bodyPr>
            <a:noAutofit/>
          </a:bodyPr>
          <a:lstStyle/>
          <a:p>
            <a:r>
              <a:rPr lang="id-ID" sz="3200" b="1" dirty="0" smtClean="0">
                <a:solidFill>
                  <a:srgbClr val="FF0000"/>
                </a:solidFill>
              </a:rPr>
              <a:t>SIMPSON’S RULES</a:t>
            </a:r>
            <a:endParaRPr lang="id-ID" sz="32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519063"/>
            <a:ext cx="2651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 smtClean="0"/>
              <a:t>Simpson’s 1/3 Rule</a:t>
            </a:r>
            <a:endParaRPr lang="id-ID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730" y="864848"/>
            <a:ext cx="756763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35039"/>
            <a:ext cx="581977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300192" y="4012029"/>
            <a:ext cx="26642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 smtClean="0"/>
              <a:t>(</a:t>
            </a:r>
            <a:r>
              <a:rPr lang="id-ID" i="1" dirty="0" smtClean="0"/>
              <a:t>a) Graphical depiction of</a:t>
            </a:r>
          </a:p>
          <a:p>
            <a:r>
              <a:rPr lang="en-US" dirty="0" smtClean="0"/>
              <a:t>Simpson’s 1/3 rule: It consists</a:t>
            </a:r>
            <a:r>
              <a:rPr lang="id-ID" dirty="0" smtClean="0"/>
              <a:t> </a:t>
            </a:r>
            <a:r>
              <a:rPr lang="en-US" dirty="0" smtClean="0"/>
              <a:t>of taking the area under a</a:t>
            </a:r>
            <a:r>
              <a:rPr lang="id-ID" dirty="0" smtClean="0"/>
              <a:t> parabola connecting three points. (</a:t>
            </a:r>
            <a:r>
              <a:rPr lang="id-ID" i="1" dirty="0" smtClean="0"/>
              <a:t>b) Graphical depiction </a:t>
            </a:r>
            <a:r>
              <a:rPr lang="en-US" dirty="0" smtClean="0"/>
              <a:t>of Simpson’s 3/8 rule: It</a:t>
            </a:r>
            <a:r>
              <a:rPr lang="id-ID" dirty="0" smtClean="0"/>
              <a:t> </a:t>
            </a:r>
            <a:r>
              <a:rPr lang="en-US" dirty="0" smtClean="0"/>
              <a:t>consists of taking the area under</a:t>
            </a:r>
            <a:r>
              <a:rPr lang="id-ID" dirty="0" smtClean="0"/>
              <a:t> a cubic equation connecting four points.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91264" cy="576064"/>
          </a:xfrm>
        </p:spPr>
        <p:txBody>
          <a:bodyPr>
            <a:noAutofit/>
          </a:bodyPr>
          <a:lstStyle/>
          <a:p>
            <a:r>
              <a:rPr lang="id-ID" sz="3200" b="1" dirty="0" smtClean="0">
                <a:solidFill>
                  <a:srgbClr val="FF0000"/>
                </a:solidFill>
              </a:rPr>
              <a:t>SIMPSON’S RULES</a:t>
            </a:r>
            <a:endParaRPr lang="id-ID" sz="3200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836712"/>
            <a:ext cx="8376055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708920"/>
            <a:ext cx="42386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140968"/>
            <a:ext cx="5285039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1416" y="4825288"/>
            <a:ext cx="282921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" y="260648"/>
            <a:ext cx="7067128" cy="576064"/>
          </a:xfrm>
        </p:spPr>
        <p:txBody>
          <a:bodyPr>
            <a:noAutofit/>
          </a:bodyPr>
          <a:lstStyle/>
          <a:p>
            <a:r>
              <a:rPr lang="id-ID" sz="3200" b="1" dirty="0" smtClean="0">
                <a:solidFill>
                  <a:srgbClr val="FF0000"/>
                </a:solidFill>
              </a:rPr>
              <a:t>SIMPSON’S RULES</a:t>
            </a:r>
            <a:endParaRPr lang="id-ID" sz="3200" dirty="0">
              <a:solidFill>
                <a:srgbClr val="FF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640871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12775"/>
            <a:ext cx="7510322" cy="194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221088"/>
            <a:ext cx="7184613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51520" y="3717032"/>
            <a:ext cx="5760640" cy="504056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TRAPEZOIDAL RULE</a:t>
            </a:r>
            <a:endParaRPr kumimoji="0" lang="id-ID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91264" cy="576064"/>
          </a:xfrm>
        </p:spPr>
        <p:txBody>
          <a:bodyPr>
            <a:noAutofit/>
          </a:bodyPr>
          <a:lstStyle/>
          <a:p>
            <a:r>
              <a:rPr lang="id-ID" sz="3200" b="1" dirty="0" smtClean="0">
                <a:solidFill>
                  <a:srgbClr val="FF0000"/>
                </a:solidFill>
              </a:rPr>
              <a:t>SIMPSON’S RULES</a:t>
            </a:r>
            <a:endParaRPr lang="id-ID" sz="3200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12668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12862"/>
            <a:ext cx="8208912" cy="5556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9000" contrast="25000"/>
          </a:blip>
          <a:srcRect/>
          <a:stretch>
            <a:fillRect/>
          </a:stretch>
        </p:blipFill>
        <p:spPr bwMode="auto">
          <a:xfrm>
            <a:off x="323528" y="404664"/>
            <a:ext cx="8149273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14000" contrast="23000"/>
          </a:blip>
          <a:srcRect/>
          <a:stretch>
            <a:fillRect/>
          </a:stretch>
        </p:blipFill>
        <p:spPr bwMode="auto">
          <a:xfrm>
            <a:off x="279656" y="402996"/>
            <a:ext cx="8549501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588" y="404664"/>
            <a:ext cx="8656227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91264" cy="576064"/>
          </a:xfrm>
        </p:spPr>
        <p:txBody>
          <a:bodyPr>
            <a:noAutofit/>
          </a:bodyPr>
          <a:lstStyle/>
          <a:p>
            <a:r>
              <a:rPr lang="id-ID" sz="3200" b="1" dirty="0" smtClean="0">
                <a:solidFill>
                  <a:srgbClr val="FF0000"/>
                </a:solidFill>
              </a:rPr>
              <a:t>MOTIVATION</a:t>
            </a:r>
            <a:endParaRPr lang="id-ID" sz="32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620688"/>
            <a:ext cx="165393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9163" y="620688"/>
            <a:ext cx="2015165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556" y="1439814"/>
            <a:ext cx="7392491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331640" y="6063679"/>
            <a:ext cx="676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The contrast between (</a:t>
            </a:r>
            <a:r>
              <a:rPr lang="en-US" sz="2400" i="1" dirty="0">
                <a:solidFill>
                  <a:srgbClr val="FF0000"/>
                </a:solidFill>
              </a:rPr>
              <a:t>a) </a:t>
            </a:r>
            <a:r>
              <a:rPr lang="en-US" sz="2400" i="1" dirty="0" smtClean="0">
                <a:solidFill>
                  <a:srgbClr val="FF0000"/>
                </a:solidFill>
              </a:rPr>
              <a:t>differentiation</a:t>
            </a:r>
            <a:r>
              <a:rPr lang="id-ID" sz="2400" i="1" dirty="0" smtClean="0">
                <a:solidFill>
                  <a:srgbClr val="FF0000"/>
                </a:solidFill>
              </a:rPr>
              <a:t> </a:t>
            </a:r>
            <a:r>
              <a:rPr lang="id-ID" sz="2400" dirty="0" smtClean="0">
                <a:solidFill>
                  <a:srgbClr val="FF0000"/>
                </a:solidFill>
              </a:rPr>
              <a:t>and </a:t>
            </a:r>
            <a:r>
              <a:rPr lang="id-ID" sz="2400" dirty="0">
                <a:solidFill>
                  <a:srgbClr val="FF0000"/>
                </a:solidFill>
              </a:rPr>
              <a:t>(</a:t>
            </a:r>
            <a:r>
              <a:rPr lang="id-ID" sz="2400" i="1" dirty="0">
                <a:solidFill>
                  <a:srgbClr val="FF0000"/>
                </a:solidFill>
              </a:rPr>
              <a:t>b) integration.</a:t>
            </a:r>
            <a:endParaRPr lang="id-ID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91264" cy="432048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Noncomputer</a:t>
            </a:r>
            <a:r>
              <a:rPr lang="en-US" sz="2400" dirty="0" smtClean="0">
                <a:solidFill>
                  <a:srgbClr val="FF0000"/>
                </a:solidFill>
              </a:rPr>
              <a:t> Methods for Differentiation and Integration</a:t>
            </a:r>
            <a:endParaRPr lang="id-ID" sz="24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383408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83568" y="4449306"/>
            <a:ext cx="33661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The use of a grid </a:t>
            </a:r>
            <a:endParaRPr lang="id-ID" sz="2000" dirty="0" smtClean="0">
              <a:solidFill>
                <a:srgbClr val="FF0000"/>
              </a:solidFill>
            </a:endParaRP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to approximate</a:t>
            </a:r>
            <a:r>
              <a:rPr lang="id-ID" sz="2000" dirty="0" smtClean="0">
                <a:solidFill>
                  <a:srgbClr val="FF0000"/>
                </a:solidFill>
              </a:rPr>
              <a:t> an </a:t>
            </a:r>
            <a:r>
              <a:rPr lang="id-ID" sz="2000" dirty="0">
                <a:solidFill>
                  <a:srgbClr val="FF0000"/>
                </a:solidFill>
              </a:rPr>
              <a:t>integral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691316"/>
            <a:ext cx="4046984" cy="3780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091046" y="5517232"/>
            <a:ext cx="33843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The use of rectangles, or strips,</a:t>
            </a:r>
          </a:p>
          <a:p>
            <a:pPr algn="ctr"/>
            <a:r>
              <a:rPr lang="id-ID" sz="2000" dirty="0">
                <a:solidFill>
                  <a:srgbClr val="FF0000"/>
                </a:solidFill>
              </a:rPr>
              <a:t>to approximate the integral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91264" cy="432048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Noncomputer</a:t>
            </a:r>
            <a:r>
              <a:rPr lang="en-US" sz="2400" dirty="0" smtClean="0">
                <a:solidFill>
                  <a:srgbClr val="FF0000"/>
                </a:solidFill>
              </a:rPr>
              <a:t> Methods for Differentiation and Integration</a:t>
            </a:r>
            <a:endParaRPr lang="id-ID" sz="2400" dirty="0">
              <a:solidFill>
                <a:srgbClr val="FF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37746"/>
            <a:ext cx="39624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052736"/>
            <a:ext cx="43624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23528" y="3717032"/>
            <a:ext cx="3816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dirty="0">
                <a:solidFill>
                  <a:srgbClr val="FF0000"/>
                </a:solidFill>
              </a:rPr>
              <a:t>Application of a </a:t>
            </a:r>
            <a:r>
              <a:rPr lang="id-ID" dirty="0" smtClean="0">
                <a:solidFill>
                  <a:srgbClr val="FF0000"/>
                </a:solidFill>
              </a:rPr>
              <a:t>numerical </a:t>
            </a:r>
            <a:r>
              <a:rPr lang="en-US" dirty="0" smtClean="0">
                <a:solidFill>
                  <a:srgbClr val="FF0000"/>
                </a:solidFill>
              </a:rPr>
              <a:t>integration </a:t>
            </a:r>
            <a:r>
              <a:rPr lang="en-US" dirty="0">
                <a:solidFill>
                  <a:srgbClr val="FF0000"/>
                </a:solidFill>
              </a:rPr>
              <a:t>method: (</a:t>
            </a:r>
            <a:r>
              <a:rPr lang="en-US" i="1" dirty="0">
                <a:solidFill>
                  <a:srgbClr val="FF0000"/>
                </a:solidFill>
              </a:rPr>
              <a:t>a) A </a:t>
            </a:r>
            <a:r>
              <a:rPr lang="en-US" i="1" dirty="0" smtClean="0">
                <a:solidFill>
                  <a:srgbClr val="FF0000"/>
                </a:solidFill>
              </a:rPr>
              <a:t>complicated,</a:t>
            </a:r>
            <a:r>
              <a:rPr lang="id-ID" i="1" dirty="0" smtClean="0">
                <a:solidFill>
                  <a:srgbClr val="FF0000"/>
                </a:solidFill>
              </a:rPr>
              <a:t> </a:t>
            </a:r>
            <a:r>
              <a:rPr lang="id-ID" dirty="0" smtClean="0">
                <a:solidFill>
                  <a:srgbClr val="FF0000"/>
                </a:solidFill>
              </a:rPr>
              <a:t>continuous </a:t>
            </a:r>
            <a:r>
              <a:rPr lang="id-ID" dirty="0">
                <a:solidFill>
                  <a:srgbClr val="FF0000"/>
                </a:solidFill>
              </a:rPr>
              <a:t>function</a:t>
            </a:r>
            <a:r>
              <a:rPr lang="id-ID" dirty="0" smtClean="0">
                <a:solidFill>
                  <a:srgbClr val="FF0000"/>
                </a:solidFill>
              </a:rPr>
              <a:t>.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b) Table of discrete values </a:t>
            </a:r>
            <a:r>
              <a:rPr lang="en-US" i="1" dirty="0" smtClean="0">
                <a:solidFill>
                  <a:srgbClr val="FF0000"/>
                </a:solidFill>
              </a:rPr>
              <a:t>of</a:t>
            </a:r>
            <a:r>
              <a:rPr lang="id-ID" i="1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</a:rPr>
              <a:t>f(x</a:t>
            </a:r>
            <a:r>
              <a:rPr lang="en-US" i="1" dirty="0">
                <a:solidFill>
                  <a:srgbClr val="FF0000"/>
                </a:solidFill>
              </a:rPr>
              <a:t>) generated from the function.</a:t>
            </a:r>
            <a:endParaRPr lang="id-ID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88024" y="5373216"/>
            <a:ext cx="3816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c) Use of a numerical </a:t>
            </a:r>
            <a:r>
              <a:rPr lang="en-US" i="1" dirty="0" smtClean="0">
                <a:solidFill>
                  <a:srgbClr val="FF0000"/>
                </a:solidFill>
              </a:rPr>
              <a:t>method</a:t>
            </a:r>
            <a:r>
              <a:rPr lang="id-ID" i="1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(the </a:t>
            </a:r>
            <a:r>
              <a:rPr lang="en-US" dirty="0">
                <a:solidFill>
                  <a:srgbClr val="FF0000"/>
                </a:solidFill>
              </a:rPr>
              <a:t>strip method here) </a:t>
            </a:r>
            <a:r>
              <a:rPr lang="en-US" dirty="0" smtClean="0">
                <a:solidFill>
                  <a:srgbClr val="FF0000"/>
                </a:solidFill>
              </a:rPr>
              <a:t>to</a:t>
            </a:r>
            <a:r>
              <a:rPr lang="id-ID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estimate </a:t>
            </a:r>
            <a:r>
              <a:rPr lang="en-US" dirty="0">
                <a:solidFill>
                  <a:srgbClr val="FF0000"/>
                </a:solidFill>
              </a:rPr>
              <a:t>the integral on </a:t>
            </a:r>
            <a:r>
              <a:rPr lang="en-US" dirty="0" smtClean="0">
                <a:solidFill>
                  <a:srgbClr val="FF0000"/>
                </a:solidFill>
              </a:rPr>
              <a:t>the</a:t>
            </a:r>
            <a:r>
              <a:rPr lang="id-ID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basis </a:t>
            </a:r>
            <a:r>
              <a:rPr lang="en-US" dirty="0">
                <a:solidFill>
                  <a:srgbClr val="FF0000"/>
                </a:solidFill>
              </a:rPr>
              <a:t>of the discrete points.</a:t>
            </a:r>
            <a:endParaRPr lang="id-ID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91264" cy="504056"/>
          </a:xfrm>
        </p:spPr>
        <p:txBody>
          <a:bodyPr>
            <a:noAutofit/>
          </a:bodyPr>
          <a:lstStyle/>
          <a:p>
            <a:r>
              <a:rPr lang="id-ID" sz="3200" dirty="0" smtClean="0">
                <a:solidFill>
                  <a:srgbClr val="FF0000"/>
                </a:solidFill>
              </a:rPr>
              <a:t>Newton-Cotes Integration Formulas</a:t>
            </a:r>
            <a:endParaRPr lang="id-ID" sz="3200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856895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59" y="4613429"/>
            <a:ext cx="4248473" cy="327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91264" cy="504056"/>
          </a:xfrm>
        </p:spPr>
        <p:txBody>
          <a:bodyPr>
            <a:noAutofit/>
          </a:bodyPr>
          <a:lstStyle/>
          <a:p>
            <a:r>
              <a:rPr lang="id-ID" sz="3200" dirty="0" smtClean="0">
                <a:solidFill>
                  <a:srgbClr val="FF0000"/>
                </a:solidFill>
              </a:rPr>
              <a:t>Newton-Cotes Integration Formulas</a:t>
            </a:r>
            <a:endParaRPr lang="id-ID" sz="3200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554" y="836712"/>
            <a:ext cx="830858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899592" y="5157192"/>
            <a:ext cx="7416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The approximation of an </a:t>
            </a:r>
            <a:r>
              <a:rPr lang="en-US" sz="2800" dirty="0" smtClean="0">
                <a:solidFill>
                  <a:srgbClr val="FF0000"/>
                </a:solidFill>
              </a:rPr>
              <a:t>integral</a:t>
            </a:r>
            <a:r>
              <a:rPr lang="id-ID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by </a:t>
            </a:r>
            <a:r>
              <a:rPr lang="en-US" sz="2800" dirty="0">
                <a:solidFill>
                  <a:srgbClr val="FF0000"/>
                </a:solidFill>
              </a:rPr>
              <a:t>the area under </a:t>
            </a:r>
            <a:endParaRPr lang="id-ID" sz="2800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(</a:t>
            </a:r>
            <a:r>
              <a:rPr lang="en-US" sz="2800" i="1" dirty="0">
                <a:solidFill>
                  <a:srgbClr val="FF0000"/>
                </a:solidFill>
              </a:rPr>
              <a:t>a) a </a:t>
            </a:r>
            <a:r>
              <a:rPr lang="en-US" sz="2800" i="1" dirty="0" smtClean="0">
                <a:solidFill>
                  <a:srgbClr val="FF0000"/>
                </a:solidFill>
              </a:rPr>
              <a:t>single</a:t>
            </a:r>
            <a:r>
              <a:rPr lang="id-ID" sz="2800" i="1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straight </a:t>
            </a:r>
            <a:r>
              <a:rPr lang="en-US" sz="2800" dirty="0">
                <a:solidFill>
                  <a:srgbClr val="FF0000"/>
                </a:solidFill>
              </a:rPr>
              <a:t>line and (</a:t>
            </a:r>
            <a:r>
              <a:rPr lang="en-US" sz="2800" i="1" dirty="0">
                <a:solidFill>
                  <a:srgbClr val="FF0000"/>
                </a:solidFill>
              </a:rPr>
              <a:t>b) a </a:t>
            </a:r>
            <a:r>
              <a:rPr lang="en-US" sz="2800" i="1" dirty="0" smtClean="0">
                <a:solidFill>
                  <a:srgbClr val="FF0000"/>
                </a:solidFill>
              </a:rPr>
              <a:t>single</a:t>
            </a:r>
            <a:r>
              <a:rPr lang="id-ID" sz="2800" i="1" dirty="0" smtClean="0">
                <a:solidFill>
                  <a:srgbClr val="FF0000"/>
                </a:solidFill>
              </a:rPr>
              <a:t> </a:t>
            </a:r>
            <a:r>
              <a:rPr lang="id-ID" sz="2800" dirty="0" smtClean="0">
                <a:solidFill>
                  <a:srgbClr val="FF0000"/>
                </a:solidFill>
              </a:rPr>
              <a:t>parabola</a:t>
            </a:r>
            <a:r>
              <a:rPr lang="id-ID" sz="2800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91264" cy="504056"/>
          </a:xfrm>
        </p:spPr>
        <p:txBody>
          <a:bodyPr>
            <a:noAutofit/>
          </a:bodyPr>
          <a:lstStyle/>
          <a:p>
            <a:r>
              <a:rPr lang="id-ID" sz="3200" dirty="0" smtClean="0">
                <a:solidFill>
                  <a:srgbClr val="FF0000"/>
                </a:solidFill>
              </a:rPr>
              <a:t>Newton-Cotes Integration Formulas</a:t>
            </a:r>
            <a:endParaRPr lang="id-ID" sz="3200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052736"/>
            <a:ext cx="6120680" cy="4536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691680" y="5661248"/>
            <a:ext cx="59046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The approximation of an </a:t>
            </a:r>
            <a:r>
              <a:rPr lang="en-US" sz="2400" dirty="0" smtClean="0">
                <a:solidFill>
                  <a:srgbClr val="FF0000"/>
                </a:solidFill>
              </a:rPr>
              <a:t>integral</a:t>
            </a:r>
            <a:r>
              <a:rPr lang="id-ID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by </a:t>
            </a:r>
            <a:r>
              <a:rPr lang="en-US" sz="2400" dirty="0">
                <a:solidFill>
                  <a:srgbClr val="FF0000"/>
                </a:solidFill>
              </a:rPr>
              <a:t>the area under </a:t>
            </a:r>
            <a:r>
              <a:rPr lang="en-US" sz="2400" dirty="0" smtClean="0">
                <a:solidFill>
                  <a:srgbClr val="FF0000"/>
                </a:solidFill>
              </a:rPr>
              <a:t>three</a:t>
            </a:r>
            <a:r>
              <a:rPr lang="id-ID" sz="2400" dirty="0" smtClean="0">
                <a:solidFill>
                  <a:srgbClr val="FF0000"/>
                </a:solidFill>
              </a:rPr>
              <a:t> straight-line </a:t>
            </a:r>
            <a:r>
              <a:rPr lang="id-ID" sz="2400" dirty="0">
                <a:solidFill>
                  <a:srgbClr val="FF0000"/>
                </a:solidFill>
              </a:rPr>
              <a:t>segments.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91264" cy="504056"/>
          </a:xfrm>
        </p:spPr>
        <p:txBody>
          <a:bodyPr>
            <a:noAutofit/>
          </a:bodyPr>
          <a:lstStyle/>
          <a:p>
            <a:r>
              <a:rPr lang="id-ID" sz="3200" dirty="0" smtClean="0">
                <a:solidFill>
                  <a:srgbClr val="FF0000"/>
                </a:solidFill>
              </a:rPr>
              <a:t>Newton-Cotes Integration Formulas</a:t>
            </a:r>
            <a:endParaRPr lang="id-ID" sz="32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9452" y="620688"/>
            <a:ext cx="86409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i="1" dirty="0">
                <a:solidFill>
                  <a:srgbClr val="C00000"/>
                </a:solidFill>
              </a:rPr>
              <a:t>Closed and open forms of the Newton-Cotes formulas are available. </a:t>
            </a:r>
            <a:r>
              <a:rPr lang="en-US" sz="2800" i="1" dirty="0" smtClean="0">
                <a:solidFill>
                  <a:srgbClr val="C00000"/>
                </a:solidFill>
              </a:rPr>
              <a:t>The </a:t>
            </a:r>
            <a:r>
              <a:rPr lang="en-US" sz="2800" i="1" dirty="0">
                <a:solidFill>
                  <a:srgbClr val="C00000"/>
                </a:solidFill>
              </a:rPr>
              <a:t>closed </a:t>
            </a:r>
            <a:r>
              <a:rPr lang="en-US" sz="2800" i="1" dirty="0" smtClean="0">
                <a:solidFill>
                  <a:srgbClr val="C00000"/>
                </a:solidFill>
              </a:rPr>
              <a:t>forms</a:t>
            </a:r>
            <a:r>
              <a:rPr lang="id-ID" sz="2800" i="1" dirty="0" smtClean="0">
                <a:solidFill>
                  <a:srgbClr val="C00000"/>
                </a:solidFill>
              </a:rPr>
              <a:t> </a:t>
            </a:r>
            <a:r>
              <a:rPr lang="en-US" sz="2800" i="1" dirty="0" smtClean="0">
                <a:solidFill>
                  <a:srgbClr val="C00000"/>
                </a:solidFill>
              </a:rPr>
              <a:t>are </a:t>
            </a:r>
            <a:r>
              <a:rPr lang="en-US" sz="2800" i="1" dirty="0">
                <a:solidFill>
                  <a:srgbClr val="C00000"/>
                </a:solidFill>
              </a:rPr>
              <a:t>those where the data points at the beginning and end of the limits of integration </a:t>
            </a:r>
            <a:r>
              <a:rPr lang="en-US" sz="2800" i="1" dirty="0" smtClean="0">
                <a:solidFill>
                  <a:srgbClr val="C00000"/>
                </a:solidFill>
              </a:rPr>
              <a:t>are</a:t>
            </a:r>
            <a:r>
              <a:rPr lang="id-ID" sz="2800" i="1" dirty="0" smtClean="0">
                <a:solidFill>
                  <a:srgbClr val="C00000"/>
                </a:solidFill>
              </a:rPr>
              <a:t> </a:t>
            </a:r>
            <a:r>
              <a:rPr lang="en-US" sz="2800" i="1" dirty="0" smtClean="0">
                <a:solidFill>
                  <a:srgbClr val="C00000"/>
                </a:solidFill>
              </a:rPr>
              <a:t>known. </a:t>
            </a:r>
            <a:r>
              <a:rPr lang="en-US" sz="2800" i="1" dirty="0">
                <a:solidFill>
                  <a:srgbClr val="C00000"/>
                </a:solidFill>
              </a:rPr>
              <a:t>The open forms have integration limits that extend beyond the </a:t>
            </a:r>
            <a:r>
              <a:rPr lang="en-US" sz="2800" i="1" dirty="0" smtClean="0">
                <a:solidFill>
                  <a:srgbClr val="C00000"/>
                </a:solidFill>
              </a:rPr>
              <a:t>range</a:t>
            </a:r>
            <a:r>
              <a:rPr lang="id-ID" sz="2800" i="1" dirty="0" smtClean="0">
                <a:solidFill>
                  <a:srgbClr val="C00000"/>
                </a:solidFill>
              </a:rPr>
              <a:t> </a:t>
            </a:r>
            <a:r>
              <a:rPr lang="en-US" sz="2800" i="1" dirty="0" smtClean="0">
                <a:solidFill>
                  <a:srgbClr val="C00000"/>
                </a:solidFill>
              </a:rPr>
              <a:t>of </a:t>
            </a:r>
            <a:r>
              <a:rPr lang="en-US" sz="2800" i="1" dirty="0">
                <a:solidFill>
                  <a:srgbClr val="C00000"/>
                </a:solidFill>
              </a:rPr>
              <a:t>the data </a:t>
            </a:r>
            <a:r>
              <a:rPr lang="id-ID" sz="2800" i="1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505422"/>
            <a:ext cx="64770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373668" y="5937046"/>
            <a:ext cx="6927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2400" dirty="0">
                <a:solidFill>
                  <a:srgbClr val="FF0000"/>
                </a:solidFill>
              </a:rPr>
              <a:t>The difference </a:t>
            </a:r>
            <a:r>
              <a:rPr lang="id-ID" sz="2400" dirty="0" smtClean="0">
                <a:solidFill>
                  <a:srgbClr val="FF0000"/>
                </a:solidFill>
              </a:rPr>
              <a:t>between </a:t>
            </a:r>
            <a:r>
              <a:rPr lang="en-US" sz="2400" dirty="0" smtClean="0">
                <a:solidFill>
                  <a:srgbClr val="FF0000"/>
                </a:solidFill>
              </a:rPr>
              <a:t>(</a:t>
            </a:r>
            <a:r>
              <a:rPr lang="en-US" sz="2400" i="1" dirty="0" smtClean="0">
                <a:solidFill>
                  <a:srgbClr val="FF0000"/>
                </a:solidFill>
              </a:rPr>
              <a:t>a</a:t>
            </a:r>
            <a:r>
              <a:rPr lang="en-US" sz="2400" i="1" dirty="0">
                <a:solidFill>
                  <a:srgbClr val="FF0000"/>
                </a:solidFill>
              </a:rPr>
              <a:t>) closed and </a:t>
            </a:r>
            <a:endParaRPr lang="id-ID" sz="2400" i="1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i="1" dirty="0" smtClean="0">
                <a:solidFill>
                  <a:srgbClr val="FF0000"/>
                </a:solidFill>
              </a:rPr>
              <a:t>(</a:t>
            </a:r>
            <a:r>
              <a:rPr lang="en-US" sz="2400" i="1" dirty="0">
                <a:solidFill>
                  <a:srgbClr val="FF0000"/>
                </a:solidFill>
              </a:rPr>
              <a:t>b) open </a:t>
            </a:r>
            <a:r>
              <a:rPr lang="en-US" sz="2400" i="1" dirty="0" smtClean="0">
                <a:solidFill>
                  <a:srgbClr val="FF0000"/>
                </a:solidFill>
              </a:rPr>
              <a:t>integration</a:t>
            </a:r>
            <a:r>
              <a:rPr lang="id-ID" sz="2400" i="1" dirty="0" smtClean="0">
                <a:solidFill>
                  <a:srgbClr val="FF0000"/>
                </a:solidFill>
              </a:rPr>
              <a:t> </a:t>
            </a:r>
            <a:r>
              <a:rPr lang="id-ID" sz="2400" dirty="0" smtClean="0">
                <a:solidFill>
                  <a:srgbClr val="FF0000"/>
                </a:solidFill>
              </a:rPr>
              <a:t>formulas</a:t>
            </a:r>
            <a:endParaRPr lang="id-ID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1084</TotalTime>
  <Words>509</Words>
  <Application>Microsoft Office PowerPoint</Application>
  <PresentationFormat>On-screen Show (4:3)</PresentationFormat>
  <Paragraphs>60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Calibri</vt:lpstr>
      <vt:lpstr>Franklin Gothic Book</vt:lpstr>
      <vt:lpstr>Perpetua</vt:lpstr>
      <vt:lpstr>Symbol</vt:lpstr>
      <vt:lpstr>Wingdings 2</vt:lpstr>
      <vt:lpstr>Equity</vt:lpstr>
      <vt:lpstr>NUMERICAL DIFFERENTIATION AND INTEGRATION</vt:lpstr>
      <vt:lpstr>MOTIVATION</vt:lpstr>
      <vt:lpstr>MOTIVATION</vt:lpstr>
      <vt:lpstr>Noncomputer Methods for Differentiation and Integration</vt:lpstr>
      <vt:lpstr>Noncomputer Methods for Differentiation and Integration</vt:lpstr>
      <vt:lpstr>Newton-Cotes Integration Formulas</vt:lpstr>
      <vt:lpstr>Newton-Cotes Integration Formulas</vt:lpstr>
      <vt:lpstr>Newton-Cotes Integration Formulas</vt:lpstr>
      <vt:lpstr>Newton-Cotes Integration Formulas</vt:lpstr>
      <vt:lpstr>THE TRAPEZOIDAL RULE</vt:lpstr>
      <vt:lpstr>Linear Interpolation</vt:lpstr>
      <vt:lpstr>PowerPoint Presentation</vt:lpstr>
      <vt:lpstr>THE TRAPEZOIDAL RULE</vt:lpstr>
      <vt:lpstr>THE TRAPEZOIDAL RULE</vt:lpstr>
      <vt:lpstr>THE TRAPEZOIDAL RULE</vt:lpstr>
      <vt:lpstr>THE TRAPEZOIDAL RULE</vt:lpstr>
      <vt:lpstr>THE TRAPEZOIDAL RULE</vt:lpstr>
      <vt:lpstr>THE TRAPEZOIDAL RULE</vt:lpstr>
      <vt:lpstr>THE TRAPEZOIDAL RULE</vt:lpstr>
      <vt:lpstr>SIMPSON’S RULES</vt:lpstr>
      <vt:lpstr>SIMPSON’S RULES</vt:lpstr>
      <vt:lpstr>SIMPSON’S RULES</vt:lpstr>
      <vt:lpstr>SIMPSON’S RULES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NUMERICAL DIFFERENTIATION AND INTEGRATION</dc:title>
  <dc:creator>admin</dc:creator>
  <cp:lastModifiedBy>BPA</cp:lastModifiedBy>
  <cp:revision>40</cp:revision>
  <dcterms:created xsi:type="dcterms:W3CDTF">2015-01-01T02:24:56Z</dcterms:created>
  <dcterms:modified xsi:type="dcterms:W3CDTF">2018-01-20T03:01:31Z</dcterms:modified>
</cp:coreProperties>
</file>