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C313-7273-47B1-8A03-02211A547B60}" type="datetimeFigureOut">
              <a:rPr lang="id-ID" smtClean="0"/>
              <a:pPr/>
              <a:t>25/12/2017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2E9D79C-EC53-47DA-9D3D-044B957D296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C313-7273-47B1-8A03-02211A547B60}" type="datetimeFigureOut">
              <a:rPr lang="id-ID" smtClean="0"/>
              <a:pPr/>
              <a:t>25/12/2017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D79C-EC53-47DA-9D3D-044B957D29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C313-7273-47B1-8A03-02211A547B60}" type="datetimeFigureOut">
              <a:rPr lang="id-ID" smtClean="0"/>
              <a:pPr/>
              <a:t>25/12/2017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D79C-EC53-47DA-9D3D-044B957D29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C313-7273-47B1-8A03-02211A547B60}" type="datetimeFigureOut">
              <a:rPr lang="id-ID" smtClean="0"/>
              <a:pPr/>
              <a:t>25/12/2017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D79C-EC53-47DA-9D3D-044B957D296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C313-7273-47B1-8A03-02211A547B60}" type="datetimeFigureOut">
              <a:rPr lang="id-ID" smtClean="0"/>
              <a:pPr/>
              <a:t>25/12/2017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2E9D79C-EC53-47DA-9D3D-044B957D29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C313-7273-47B1-8A03-02211A547B60}" type="datetimeFigureOut">
              <a:rPr lang="id-ID" smtClean="0"/>
              <a:pPr/>
              <a:t>25/12/2017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D79C-EC53-47DA-9D3D-044B957D296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C313-7273-47B1-8A03-02211A547B60}" type="datetimeFigureOut">
              <a:rPr lang="id-ID" smtClean="0"/>
              <a:pPr/>
              <a:t>25/12/2017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D79C-EC53-47DA-9D3D-044B957D296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C313-7273-47B1-8A03-02211A547B60}" type="datetimeFigureOut">
              <a:rPr lang="id-ID" smtClean="0"/>
              <a:pPr/>
              <a:t>25/12/2017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D79C-EC53-47DA-9D3D-044B957D29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C313-7273-47B1-8A03-02211A547B60}" type="datetimeFigureOut">
              <a:rPr lang="id-ID" smtClean="0"/>
              <a:pPr/>
              <a:t>25/12/2017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D79C-EC53-47DA-9D3D-044B957D29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C313-7273-47B1-8A03-02211A547B60}" type="datetimeFigureOut">
              <a:rPr lang="id-ID" smtClean="0"/>
              <a:pPr/>
              <a:t>25/12/2017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D79C-EC53-47DA-9D3D-044B957D296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C313-7273-47B1-8A03-02211A547B60}" type="datetimeFigureOut">
              <a:rPr lang="id-ID" smtClean="0"/>
              <a:pPr/>
              <a:t>25/12/2017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2E9D79C-EC53-47DA-9D3D-044B957D296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0DC313-7273-47B1-8A03-02211A547B60}" type="datetimeFigureOut">
              <a:rPr lang="id-ID" smtClean="0"/>
              <a:pPr/>
              <a:t>25/12/2017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2E9D79C-EC53-47DA-9D3D-044B957D296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PARTIAL DIFFERENTIAL EQUATIONS</a:t>
            </a:r>
            <a:endParaRPr lang="id-ID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59632" y="692696"/>
            <a:ext cx="6400800" cy="504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id-ID" sz="2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Materi Kuliah Fisika Komputasi</a:t>
            </a:r>
            <a:endParaRPr kumimoji="0" lang="id-ID" sz="2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31640" y="3429000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b="1" dirty="0"/>
              <a:t>Numerical </a:t>
            </a:r>
            <a:r>
              <a:rPr lang="id-ID" sz="2800" b="1" dirty="0" smtClean="0"/>
              <a:t>Methods for Engineers, sixth edition</a:t>
            </a:r>
            <a:endParaRPr lang="id-ID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1375512" y="4307164"/>
            <a:ext cx="66247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b="1" dirty="0"/>
              <a:t>Steven C. Chapra</a:t>
            </a:r>
          </a:p>
          <a:p>
            <a:r>
              <a:rPr lang="en-US" sz="2000" dirty="0"/>
              <a:t>Berger Chair in Computing and </a:t>
            </a:r>
            <a:r>
              <a:rPr lang="en-US" sz="2000" dirty="0" smtClean="0"/>
              <a:t>Engineering</a:t>
            </a:r>
            <a:r>
              <a:rPr lang="id-ID" sz="2000" dirty="0" smtClean="0"/>
              <a:t>, Tufts </a:t>
            </a:r>
            <a:r>
              <a:rPr lang="id-ID" sz="2000" dirty="0"/>
              <a:t>University</a:t>
            </a:r>
          </a:p>
          <a:p>
            <a:r>
              <a:rPr lang="id-ID" sz="2000" b="1" dirty="0"/>
              <a:t>Raymond P. Canale</a:t>
            </a:r>
          </a:p>
          <a:p>
            <a:r>
              <a:rPr lang="en-US" sz="2000" dirty="0"/>
              <a:t>Professor Emeritus of Civil </a:t>
            </a:r>
            <a:r>
              <a:rPr lang="en-US" sz="2000" dirty="0" smtClean="0"/>
              <a:t>Engineering</a:t>
            </a:r>
            <a:r>
              <a:rPr lang="id-ID" sz="2000" dirty="0" smtClean="0"/>
              <a:t>, University </a:t>
            </a:r>
            <a:r>
              <a:rPr lang="id-ID" sz="2000" dirty="0"/>
              <a:t>of Michigan</a:t>
            </a:r>
          </a:p>
        </p:txBody>
      </p:sp>
      <p:sp>
        <p:nvSpPr>
          <p:cNvPr id="7" name="Rectangle 6"/>
          <p:cNvSpPr/>
          <p:nvPr/>
        </p:nvSpPr>
        <p:spPr>
          <a:xfrm>
            <a:off x="1368152" y="5589240"/>
            <a:ext cx="6588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Copyright © 2010 by The McGraw-Hill </a:t>
            </a:r>
            <a:r>
              <a:rPr lang="en-US" b="1" dirty="0" smtClean="0"/>
              <a:t>Companies,</a:t>
            </a:r>
            <a:r>
              <a:rPr lang="id-ID" b="1" dirty="0" smtClean="0"/>
              <a:t> </a:t>
            </a:r>
            <a:r>
              <a:rPr lang="en-US" b="1" dirty="0" smtClean="0"/>
              <a:t>Inc</a:t>
            </a:r>
            <a:r>
              <a:rPr lang="en-US" b="1" dirty="0"/>
              <a:t>.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lum bright="-46000" contrast="58000"/>
          </a:blip>
          <a:srcRect/>
          <a:stretch>
            <a:fillRect/>
          </a:stretch>
        </p:blipFill>
        <p:spPr bwMode="auto">
          <a:xfrm>
            <a:off x="239472" y="326772"/>
            <a:ext cx="8712968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88640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800" b="1" dirty="0">
                <a:latin typeface="+mj-lt"/>
              </a:rPr>
              <a:t>The Laplacian Difference Equation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-14000" contrast="35000"/>
          </a:blip>
          <a:srcRect/>
          <a:stretch>
            <a:fillRect/>
          </a:stretch>
        </p:blipFill>
        <p:spPr bwMode="auto">
          <a:xfrm>
            <a:off x="2837262" y="764704"/>
            <a:ext cx="331891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lum bright="-18000" contrast="32000"/>
          </a:blip>
          <a:srcRect/>
          <a:stretch>
            <a:fillRect/>
          </a:stretch>
        </p:blipFill>
        <p:spPr bwMode="auto">
          <a:xfrm>
            <a:off x="179512" y="1916832"/>
            <a:ext cx="450174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lum bright="-16000" contrast="32000"/>
          </a:blip>
          <a:srcRect/>
          <a:stretch>
            <a:fillRect/>
          </a:stretch>
        </p:blipFill>
        <p:spPr bwMode="auto">
          <a:xfrm>
            <a:off x="4788024" y="1916832"/>
            <a:ext cx="4217269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lum bright="-21000" contrast="39000"/>
          </a:blip>
          <a:srcRect/>
          <a:stretch>
            <a:fillRect/>
          </a:stretch>
        </p:blipFill>
        <p:spPr bwMode="auto">
          <a:xfrm>
            <a:off x="779142" y="3068960"/>
            <a:ext cx="775329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lum bright="-16000" contrast="40000"/>
          </a:blip>
          <a:srcRect/>
          <a:stretch>
            <a:fillRect/>
          </a:stretch>
        </p:blipFill>
        <p:spPr bwMode="auto">
          <a:xfrm>
            <a:off x="899592" y="4797152"/>
            <a:ext cx="724760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19872" y="4005064"/>
            <a:ext cx="1896211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5589240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A grid used for the finite-difference solution of elliptic PDEs in two </a:t>
            </a:r>
            <a:r>
              <a:rPr lang="en-US" sz="2400" dirty="0" smtClean="0"/>
              <a:t>independent</a:t>
            </a:r>
            <a:r>
              <a:rPr lang="id-ID" sz="2400" dirty="0" smtClean="0"/>
              <a:t> </a:t>
            </a:r>
            <a:r>
              <a:rPr lang="en-US" sz="2400" dirty="0" smtClean="0"/>
              <a:t>variables </a:t>
            </a:r>
            <a:r>
              <a:rPr lang="en-US" sz="2400" dirty="0"/>
              <a:t>such </a:t>
            </a:r>
            <a:r>
              <a:rPr lang="en-US" sz="2400" dirty="0" smtClean="0"/>
              <a:t>as</a:t>
            </a:r>
            <a:r>
              <a:rPr lang="id-ID" sz="2400" dirty="0" smtClean="0"/>
              <a:t> the </a:t>
            </a:r>
            <a:r>
              <a:rPr lang="id-ID" sz="2400" dirty="0"/>
              <a:t>Laplace equation.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-16000" contrast="29000"/>
          </a:blip>
          <a:srcRect/>
          <a:stretch>
            <a:fillRect/>
          </a:stretch>
        </p:blipFill>
        <p:spPr bwMode="auto">
          <a:xfrm>
            <a:off x="1475656" y="332656"/>
            <a:ext cx="6048672" cy="5106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60648"/>
            <a:ext cx="5760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Finite Difference: Parabolic Equations</a:t>
            </a:r>
            <a:endParaRPr lang="id-ID" sz="2800" dirty="0"/>
          </a:p>
        </p:txBody>
      </p:sp>
      <p:sp>
        <p:nvSpPr>
          <p:cNvPr id="3" name="Rectangle 2"/>
          <p:cNvSpPr/>
          <p:nvPr/>
        </p:nvSpPr>
        <p:spPr>
          <a:xfrm>
            <a:off x="310571" y="889556"/>
            <a:ext cx="39013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800" dirty="0" smtClean="0"/>
              <a:t>The </a:t>
            </a:r>
            <a:r>
              <a:rPr lang="id-ID" sz="2800" i="1" dirty="0" smtClean="0"/>
              <a:t>heat-conduction equation.</a:t>
            </a:r>
            <a:endParaRPr lang="id-ID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692696"/>
            <a:ext cx="2163241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556792"/>
            <a:ext cx="308605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1700808"/>
            <a:ext cx="22961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636912"/>
            <a:ext cx="4176465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3789040"/>
            <a:ext cx="4575781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1640" y="4797152"/>
            <a:ext cx="196221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5508104" y="5949280"/>
            <a:ext cx="29451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A computational molecule for the explicit form.</a:t>
            </a:r>
            <a:endParaRPr lang="id-ID" sz="2000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lum bright="-14000" contrast="23000"/>
          </a:blip>
          <a:srcRect/>
          <a:stretch>
            <a:fillRect/>
          </a:stretch>
        </p:blipFill>
        <p:spPr bwMode="auto">
          <a:xfrm>
            <a:off x="5076056" y="2996952"/>
            <a:ext cx="378369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rgbClr val="C00000"/>
                </a:solidFill>
              </a:rPr>
              <a:t>Hyperbolic Partial Differential Equations</a:t>
            </a:r>
            <a:endParaRPr lang="id-ID" dirty="0">
              <a:solidFill>
                <a:srgbClr val="C0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908720"/>
            <a:ext cx="7994407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149080"/>
            <a:ext cx="5616624" cy="884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5013176"/>
            <a:ext cx="6957463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88640"/>
            <a:ext cx="5616624" cy="884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124744"/>
            <a:ext cx="6957463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2276872"/>
            <a:ext cx="2304256" cy="49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2060848"/>
            <a:ext cx="2016224" cy="106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3768" y="2996952"/>
            <a:ext cx="436614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99792" y="3645024"/>
            <a:ext cx="381702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030" y="157660"/>
            <a:ext cx="77724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Solving Parabolic Partial Differential Equations:</a:t>
            </a:r>
            <a:r>
              <a:rPr lang="id-ID" sz="2800" b="1" dirty="0" smtClean="0">
                <a:solidFill>
                  <a:srgbClr val="C00000"/>
                </a:solidFill>
              </a:rPr>
              <a:t/>
            </a:r>
            <a:br>
              <a:rPr lang="id-ID" sz="2800" b="1" dirty="0" smtClean="0">
                <a:solidFill>
                  <a:srgbClr val="C00000"/>
                </a:solidFill>
              </a:rPr>
            </a:br>
            <a:r>
              <a:rPr lang="id-ID" sz="2800" b="1" dirty="0" smtClean="0">
                <a:solidFill>
                  <a:srgbClr val="C00000"/>
                </a:solidFill>
              </a:rPr>
              <a:t>The Explicit Method</a:t>
            </a:r>
            <a:endParaRPr lang="id-ID" sz="2800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68760"/>
            <a:ext cx="2232248" cy="94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052736"/>
            <a:ext cx="3304653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1844824"/>
            <a:ext cx="2788395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2780928"/>
            <a:ext cx="1872208" cy="38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2623766"/>
            <a:ext cx="4695825" cy="589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899592" y="3255367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when </a:t>
            </a:r>
            <a:r>
              <a:rPr lang="en-US" sz="2400" dirty="0" err="1" smtClean="0"/>
              <a:t>i</a:t>
            </a:r>
            <a:r>
              <a:rPr lang="en-US" sz="2400" dirty="0" smtClean="0"/>
              <a:t> represents distance x </a:t>
            </a:r>
            <a:r>
              <a:rPr lang="id-ID" sz="2400" dirty="0" smtClean="0"/>
              <a:t> and </a:t>
            </a:r>
            <a:r>
              <a:rPr lang="en-US" sz="2400" dirty="0" smtClean="0"/>
              <a:t>j represents time t,</a:t>
            </a:r>
            <a:endParaRPr lang="id-ID" sz="2400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04208" y="3717032"/>
            <a:ext cx="503208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59832" y="4450035"/>
            <a:ext cx="28575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433</TotalTime>
  <Words>112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Franklin Gothic Book</vt:lpstr>
      <vt:lpstr>Perpetua</vt:lpstr>
      <vt:lpstr>Wingdings 2</vt:lpstr>
      <vt:lpstr>Equity</vt:lpstr>
      <vt:lpstr>PARTIAL DIFFERENTIAL EQUATIONS</vt:lpstr>
      <vt:lpstr>PowerPoint Presentation</vt:lpstr>
      <vt:lpstr>PowerPoint Presentation</vt:lpstr>
      <vt:lpstr>PowerPoint Presentation</vt:lpstr>
      <vt:lpstr>PowerPoint Presentation</vt:lpstr>
      <vt:lpstr>Hyperbolic Partial Differential Equations</vt:lpstr>
      <vt:lpstr>PowerPoint Presentation</vt:lpstr>
      <vt:lpstr>Solving Parabolic Partial Differential Equations: The Explicit Method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PARTIAL DIFFERENTIAL EQUATIONS</dc:title>
  <dc:creator>TTOSHIBA</dc:creator>
  <cp:lastModifiedBy>BPA</cp:lastModifiedBy>
  <cp:revision>13</cp:revision>
  <dcterms:created xsi:type="dcterms:W3CDTF">2015-12-22T13:42:16Z</dcterms:created>
  <dcterms:modified xsi:type="dcterms:W3CDTF">2017-12-25T12:10:25Z</dcterms:modified>
</cp:coreProperties>
</file>