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afit\Hafit's%20Lecture\EksFis1\ExPhy_vb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plotArea>
      <c:layout>
        <c:manualLayout>
          <c:layoutTarget val="inner"/>
          <c:xMode val="edge"/>
          <c:yMode val="edge"/>
          <c:x val="0.14177036973639193"/>
          <c:y val="2.8252405949256341E-2"/>
          <c:w val="0.8276741698048613"/>
          <c:h val="0.8019054389034731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bg2">
                <a:lumMod val="50000"/>
              </a:schemeClr>
            </a:solidFill>
            <a:ln w="9525"/>
          </c:spPr>
          <c:dPt>
            <c:idx val="0"/>
            <c:spPr>
              <a:solidFill>
                <a:srgbClr val="00B050"/>
              </a:solidFill>
              <a:ln w="9525"/>
            </c:spPr>
          </c:dPt>
          <c:dPt>
            <c:idx val="2"/>
            <c:spPr>
              <a:solidFill>
                <a:srgbClr val="FF0000"/>
              </a:solidFill>
              <a:ln w="9525"/>
            </c:spPr>
          </c:dPt>
          <c:dPt>
            <c:idx val="3"/>
            <c:spPr>
              <a:solidFill>
                <a:srgbClr val="FF0000"/>
              </a:solidFill>
              <a:ln w="9525"/>
            </c:spPr>
          </c:dPt>
          <c:dPt>
            <c:idx val="4"/>
            <c:spPr>
              <a:solidFill>
                <a:srgbClr val="00B050"/>
              </a:solidFill>
              <a:ln w="9525"/>
            </c:spPr>
          </c:dPt>
          <c:dPt>
            <c:idx val="5"/>
            <c:spPr>
              <a:solidFill>
                <a:srgbClr val="FF0000"/>
              </a:solidFill>
              <a:ln w="9525"/>
            </c:spPr>
          </c:dPt>
          <c:cat>
            <c:strRef>
              <c:f>Sheet1!$L$24:$L$29</c:f>
              <c:strCache>
                <c:ptCount val="6"/>
                <c:pt idx="0">
                  <c:v>pai    </c:v>
                </c:pt>
                <c:pt idx="1">
                  <c:v>pbi    </c:v>
                </c:pt>
                <c:pt idx="2">
                  <c:v>paf    </c:v>
                </c:pt>
                <c:pt idx="3">
                  <c:v>pbf    </c:v>
                </c:pt>
                <c:pt idx="4">
                  <c:v>pi       </c:v>
                </c:pt>
                <c:pt idx="5">
                  <c:v>pf       </c:v>
                </c:pt>
              </c:strCache>
            </c:strRef>
          </c:cat>
          <c:val>
            <c:numRef>
              <c:f>Sheet1!$M$24:$M$29</c:f>
              <c:numCache>
                <c:formatCode>General</c:formatCode>
                <c:ptCount val="6"/>
                <c:pt idx="0" formatCode="0.000">
                  <c:v>0.54432589358866335</c:v>
                </c:pt>
                <c:pt idx="1">
                  <c:v>0</c:v>
                </c:pt>
                <c:pt idx="2" formatCode="0.000">
                  <c:v>0.17496189436778431</c:v>
                </c:pt>
                <c:pt idx="3" formatCode="0.000">
                  <c:v>0.35006959031420914</c:v>
                </c:pt>
                <c:pt idx="4" formatCode="0.0000">
                  <c:v>0.54432589358866335</c:v>
                </c:pt>
                <c:pt idx="5" formatCode="0.0000">
                  <c:v>0.52503148468199268</c:v>
                </c:pt>
              </c:numCache>
            </c:numRef>
          </c:val>
        </c:ser>
        <c:gapWidth val="42"/>
        <c:axId val="66969984"/>
        <c:axId val="66971904"/>
      </c:barChart>
      <c:catAx>
        <c:axId val="669699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 sz="1600">
                    <a:latin typeface="Arial" pitchFamily="34" charset="0"/>
                    <a:cs typeface="Arial" pitchFamily="34" charset="0"/>
                  </a:defRPr>
                </a:pPr>
                <a:r>
                  <a:rPr lang="en-US" sz="1600">
                    <a:latin typeface="Arial" pitchFamily="34" charset="0"/>
                    <a:cs typeface="Arial" pitchFamily="34" charset="0"/>
                  </a:rPr>
                  <a:t>Label</a:t>
                </a:r>
                <a:r>
                  <a:rPr lang="en-US" sz="1600" baseline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>
                    <a:latin typeface="Arial" pitchFamily="34" charset="0"/>
                    <a:cs typeface="Arial" pitchFamily="34" charset="0"/>
                  </a:rPr>
                  <a:t>Momentum</a:t>
                </a:r>
              </a:p>
            </c:rich>
          </c:tx>
          <c:layout>
            <c:manualLayout>
              <c:xMode val="edge"/>
              <c:yMode val="edge"/>
              <c:x val="0.43359120734908213"/>
              <c:y val="0.90182852143482062"/>
            </c:manualLayout>
          </c:layout>
        </c:title>
        <c:tickLblPos val="nextTo"/>
        <c:txPr>
          <a:bodyPr/>
          <a:lstStyle/>
          <a:p>
            <a:pPr>
              <a:defRPr lang="en-US"/>
            </a:pPr>
            <a:endParaRPr lang="id-ID"/>
          </a:p>
        </c:txPr>
        <c:crossAx val="66971904"/>
        <c:crosses val="autoZero"/>
        <c:auto val="1"/>
        <c:lblAlgn val="ctr"/>
        <c:lblOffset val="100"/>
        <c:tickLblSkip val="1"/>
      </c:catAx>
      <c:valAx>
        <c:axId val="6697190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lang="en-US" sz="1600">
                    <a:latin typeface="Arial" pitchFamily="34" charset="0"/>
                    <a:cs typeface="Arial" pitchFamily="34" charset="0"/>
                  </a:defRPr>
                </a:pPr>
                <a:r>
                  <a:rPr lang="en-US" sz="1600">
                    <a:latin typeface="Arial" pitchFamily="34" charset="0"/>
                    <a:cs typeface="Arial" pitchFamily="34" charset="0"/>
                  </a:rPr>
                  <a:t>nilai momentum kg.m/s</a:t>
                </a:r>
              </a:p>
            </c:rich>
          </c:tx>
          <c:layout/>
        </c:title>
        <c:numFmt formatCode="0.000" sourceLinked="1"/>
        <c:tickLblPos val="nextTo"/>
        <c:txPr>
          <a:bodyPr/>
          <a:lstStyle/>
          <a:p>
            <a:pPr>
              <a:defRPr lang="en-US"/>
            </a:pPr>
            <a:endParaRPr lang="id-ID"/>
          </a:p>
        </c:txPr>
        <c:crossAx val="66969984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0D110-0387-4B18-A39D-988C5214F30C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C0CD4-59D4-40BE-B55A-B26FE4ACA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C0CD4-59D4-40BE-B55A-B26FE4ACA7C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0B5AF-0BD0-490D-8B1E-16DBA66BF182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63629D-C1F4-4E39-B288-E6902739C7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0B5AF-0BD0-490D-8B1E-16DBA66BF182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63629D-C1F4-4E39-B288-E6902739C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0B5AF-0BD0-490D-8B1E-16DBA66BF182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63629D-C1F4-4E39-B288-E6902739C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0B5AF-0BD0-490D-8B1E-16DBA66BF182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63629D-C1F4-4E39-B288-E6902739C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0B5AF-0BD0-490D-8B1E-16DBA66BF182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63629D-C1F4-4E39-B288-E6902739C7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0B5AF-0BD0-490D-8B1E-16DBA66BF182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63629D-C1F4-4E39-B288-E6902739C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0B5AF-0BD0-490D-8B1E-16DBA66BF182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63629D-C1F4-4E39-B288-E6902739C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0B5AF-0BD0-490D-8B1E-16DBA66BF182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63629D-C1F4-4E39-B288-E6902739C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0B5AF-0BD0-490D-8B1E-16DBA66BF182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63629D-C1F4-4E39-B288-E6902739C7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0B5AF-0BD0-490D-8B1E-16DBA66BF182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63629D-C1F4-4E39-B288-E6902739C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0B5AF-0BD0-490D-8B1E-16DBA66BF182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63629D-C1F4-4E39-B288-E6902739C7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A10B5AF-0BD0-490D-8B1E-16DBA66BF182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963629D-C1F4-4E39-B288-E6902739C7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762001"/>
            <a:ext cx="7322234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Calibri" pitchFamily="34" charset="0"/>
              </a:rPr>
              <a:t>Eksperimen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Verifikasi</a:t>
            </a:r>
            <a:r>
              <a:rPr lang="en-US" dirty="0" smtClean="0">
                <a:latin typeface="Calibri" pitchFamily="34" charset="0"/>
              </a:rPr>
              <a:t>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err="1" smtClean="0">
                <a:latin typeface="Calibri" pitchFamily="34" charset="0"/>
              </a:rPr>
              <a:t>Hukum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Kekekalan</a:t>
            </a:r>
            <a:r>
              <a:rPr lang="en-US" dirty="0" smtClean="0">
                <a:latin typeface="Calibri" pitchFamily="34" charset="0"/>
              </a:rPr>
              <a:t> Momentum </a:t>
            </a:r>
            <a:r>
              <a:rPr lang="en-US" dirty="0" err="1" smtClean="0">
                <a:latin typeface="Calibri" pitchFamily="34" charset="0"/>
              </a:rPr>
              <a:t>dengan</a:t>
            </a:r>
            <a:r>
              <a:rPr lang="en-US" dirty="0" smtClean="0">
                <a:latin typeface="Calibri" pitchFamily="34" charset="0"/>
              </a:rPr>
              <a:t> VBL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14800"/>
            <a:ext cx="6560234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ntique Olive" pitchFamily="34" charset="0"/>
              </a:rPr>
              <a:t>Oleh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latin typeface="Antique Olive" pitchFamily="34" charset="0"/>
            </a:endParaRPr>
          </a:p>
          <a:p>
            <a:pPr algn="ctr"/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ntique Olive" pitchFamily="34" charset="0"/>
              </a:rPr>
              <a:t>Ishafit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latin typeface="Antique Olive" pitchFamily="34" charset="0"/>
            </a:endParaRPr>
          </a:p>
          <a:p>
            <a:pPr algn="ctr"/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ntique Olive" pitchFamily="34" charset="0"/>
              </a:rPr>
              <a:t>Prodi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ntique Olive" pitchFamily="34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ntique Olive" pitchFamily="34" charset="0"/>
              </a:rPr>
              <a:t>Pendidikan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ntique Olive" pitchFamily="34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ntique Olive" pitchFamily="34" charset="0"/>
              </a:rPr>
              <a:t>Fisika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ntique Olive" pitchFamily="34" charset="0"/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ntique Olive" pitchFamily="34" charset="0"/>
              </a:rPr>
              <a:t>Universitas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ntique Olive" pitchFamily="34" charset="0"/>
              </a:rPr>
              <a:t> Ahmad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ntique Olive" pitchFamily="34" charset="0"/>
              </a:rPr>
              <a:t>Dahlan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ntique Oliv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03664"/>
            <a:ext cx="4419600" cy="786936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Teori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1290935"/>
            <a:ext cx="5361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Conservation </a:t>
            </a:r>
            <a:r>
              <a:rPr lang="en-US" sz="2400" b="1" dirty="0"/>
              <a:t>of </a:t>
            </a:r>
            <a:r>
              <a:rPr lang="en-US" sz="2400" b="1" dirty="0" smtClean="0"/>
              <a:t> Linear Momentum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81200"/>
            <a:ext cx="3810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990600" y="3352800"/>
            <a:ext cx="2584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Elastic Collisions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886200"/>
            <a:ext cx="588416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27" y="5181600"/>
            <a:ext cx="756317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lum bright="-19000" contrast="31000"/>
          </a:blip>
          <a:srcRect/>
          <a:stretch>
            <a:fillRect/>
          </a:stretch>
        </p:blipFill>
        <p:spPr bwMode="auto">
          <a:xfrm>
            <a:off x="6324600" y="1066800"/>
            <a:ext cx="2819400" cy="27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9762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Video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Tumbukan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Satu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Dimensi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7543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7464"/>
            <a:ext cx="7239000" cy="786936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ntique Olive" pitchFamily="34" charset="0"/>
              </a:rPr>
              <a:t>Eksperimen</a:t>
            </a:r>
            <a:r>
              <a:rPr lang="en-US" sz="3600" dirty="0" smtClean="0">
                <a:latin typeface="Antique Olive" pitchFamily="34" charset="0"/>
              </a:rPr>
              <a:t> : </a:t>
            </a:r>
            <a:r>
              <a:rPr lang="en-US" sz="3600" dirty="0" err="1" smtClean="0">
                <a:latin typeface="Antique Olive" pitchFamily="34" charset="0"/>
              </a:rPr>
              <a:t>Pengambilan</a:t>
            </a:r>
            <a:r>
              <a:rPr lang="en-US" sz="3600" dirty="0" smtClean="0">
                <a:latin typeface="Antique Olive" pitchFamily="34" charset="0"/>
              </a:rPr>
              <a:t> Data</a:t>
            </a:r>
            <a:endParaRPr lang="en-US" sz="3600" dirty="0">
              <a:latin typeface="Antique Olive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13000"/>
          </a:blip>
          <a:srcRect/>
          <a:stretch>
            <a:fillRect/>
          </a:stretch>
        </p:blipFill>
        <p:spPr bwMode="auto">
          <a:xfrm>
            <a:off x="1125416" y="1295400"/>
            <a:ext cx="7924800" cy="500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7464"/>
            <a:ext cx="7315200" cy="786936"/>
          </a:xfrm>
        </p:spPr>
        <p:txBody>
          <a:bodyPr>
            <a:normAutofit/>
          </a:bodyPr>
          <a:lstStyle/>
          <a:p>
            <a:r>
              <a:rPr lang="en-US" dirty="0" err="1" smtClean="0"/>
              <a:t>Experimen</a:t>
            </a:r>
            <a:r>
              <a:rPr lang="en-US" dirty="0" smtClean="0"/>
              <a:t> : </a:t>
            </a:r>
            <a:r>
              <a:rPr lang="en-US" dirty="0" err="1" smtClean="0"/>
              <a:t>Pengambilan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 contrast="11000"/>
          </a:blip>
          <a:srcRect/>
          <a:stretch>
            <a:fillRect/>
          </a:stretch>
        </p:blipFill>
        <p:spPr bwMode="auto">
          <a:xfrm>
            <a:off x="1219200" y="1295400"/>
            <a:ext cx="769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1264"/>
            <a:ext cx="4343400" cy="63453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Analisis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lum bright="-14000" contrast="23000"/>
          </a:blip>
          <a:srcRect/>
          <a:stretch>
            <a:fillRect/>
          </a:stretch>
        </p:blipFill>
        <p:spPr bwMode="auto">
          <a:xfrm>
            <a:off x="1143000" y="729683"/>
            <a:ext cx="7848600" cy="407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lum bright="-21000" contrast="20000"/>
          </a:blip>
          <a:srcRect/>
          <a:stretch>
            <a:fillRect/>
          </a:stretch>
        </p:blipFill>
        <p:spPr bwMode="auto">
          <a:xfrm>
            <a:off x="1333500" y="4876800"/>
            <a:ext cx="7429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8896" y="5437496"/>
            <a:ext cx="2000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8896" y="5139377"/>
            <a:ext cx="2000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1752" y="5437496"/>
            <a:ext cx="2000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3792" y="5154304"/>
            <a:ext cx="2000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08" y="152400"/>
            <a:ext cx="5727192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Kesimpulan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143000" y="1295400"/>
          <a:ext cx="4876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lum bright="-9000" contrast="13000"/>
          </a:blip>
          <a:srcRect/>
          <a:stretch>
            <a:fillRect/>
          </a:stretch>
        </p:blipFill>
        <p:spPr bwMode="auto">
          <a:xfrm>
            <a:off x="6065521" y="1981200"/>
            <a:ext cx="2926079" cy="209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19200" y="57150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Calibri" pitchFamily="34" charset="0"/>
              </a:rPr>
              <a:t>Hasil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eksperimental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menunjukkan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kesesuaian</a:t>
            </a:r>
            <a:r>
              <a:rPr lang="en-US" sz="2800" dirty="0" smtClean="0">
                <a:latin typeface="Calibri" pitchFamily="34" charset="0"/>
              </a:rPr>
              <a:t> yang 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baik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dengan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hasil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kajian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teortik</a:t>
            </a:r>
            <a:r>
              <a:rPr lang="en-US" sz="2800" dirty="0" smtClean="0">
                <a:latin typeface="Calibri" pitchFamily="34" charset="0"/>
              </a:rPr>
              <a:t>, </a:t>
            </a:r>
            <a:r>
              <a:rPr lang="en-US" sz="2800" dirty="0" err="1" smtClean="0">
                <a:latin typeface="Calibri" pitchFamily="34" charset="0"/>
              </a:rPr>
              <a:t>dengan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ralat</a:t>
            </a:r>
            <a:r>
              <a:rPr lang="en-US" sz="2800" dirty="0" smtClean="0">
                <a:latin typeface="Calibri" pitchFamily="34" charset="0"/>
              </a:rPr>
              <a:t> 3,5 %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402</TotalTime>
  <Words>55</Words>
  <Application>Microsoft Office PowerPoint</Application>
  <PresentationFormat>On-screen Show (4:3)</PresentationFormat>
  <Paragraphs>17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Solstice</vt:lpstr>
      <vt:lpstr>Eksperimen Verifikasi  Hukum Kekekalan Momentum dengan VBL</vt:lpstr>
      <vt:lpstr>Teori</vt:lpstr>
      <vt:lpstr>Video Tumbukan Satu Dimensi</vt:lpstr>
      <vt:lpstr>Eksperimen : Pengambilan Data</vt:lpstr>
      <vt:lpstr>Experimen : Pengambilan Data</vt:lpstr>
      <vt:lpstr>Analisis Data</vt:lpstr>
      <vt:lpstr>Hasil dan Kesimpulan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Eksperimen Verifikasi  Hukum Kekekalan Momentum dengan VBL</dc:title>
  <dc:creator>FKIP</dc:creator>
  <cp:lastModifiedBy>TTOSHIBA</cp:lastModifiedBy>
  <cp:revision>19</cp:revision>
  <dcterms:created xsi:type="dcterms:W3CDTF">2009-09-13T22:34:17Z</dcterms:created>
  <dcterms:modified xsi:type="dcterms:W3CDTF">2015-04-11T05:12:32Z</dcterms:modified>
</cp:coreProperties>
</file>